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sldIdLst>
    <p:sldId id="256" r:id="rId3"/>
    <p:sldId id="257" r:id="rId4"/>
    <p:sldId id="264" r:id="rId5"/>
    <p:sldId id="258" r:id="rId6"/>
    <p:sldId id="262" r:id="rId7"/>
    <p:sldId id="263" r:id="rId8"/>
    <p:sldId id="265" r:id="rId9"/>
    <p:sldId id="261" r:id="rId10"/>
  </p:sldIdLst>
  <p:sldSz cx="9144000" cy="6858000" type="screen4x3"/>
  <p:notesSz cx="6858000" cy="9144000"/>
  <p:defaultTextStyle>
    <a:defPPr>
      <a:defRPr lang="th-TH"/>
    </a:defPPr>
    <a:lvl1pPr marL="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0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presProps" Target="presProps.xml"/><Relationship Id="rId5" Type="http://schemas.openxmlformats.org/officeDocument/2006/relationships/slide" Target="slides/slide3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th-T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7B92E8-3D92-4434-A997-D9DC06C9CAB9}" type="datetimeFigureOut">
              <a:rPr lang="th-TH" smtClean="0"/>
              <a:t>11/01/60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69CC57-95D9-4D4F-A750-FCAAEA97C6C3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6530713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7B92E8-3D92-4434-A997-D9DC06C9CAB9}" type="datetimeFigureOut">
              <a:rPr lang="th-TH" smtClean="0"/>
              <a:t>11/01/60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69CC57-95D9-4D4F-A750-FCAAEA97C6C3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41520122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7B92E8-3D92-4434-A997-D9DC06C9CAB9}" type="datetimeFigureOut">
              <a:rPr lang="th-TH" smtClean="0"/>
              <a:t>11/01/60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69CC57-95D9-4D4F-A750-FCAAEA97C6C3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56902833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1219200" y="3886200"/>
            <a:ext cx="6858000" cy="990600"/>
          </a:xfrm>
        </p:spPr>
        <p:txBody>
          <a:bodyPr anchor="t" anchorCtr="0"/>
          <a:lstStyle>
            <a:lvl1pPr algn="r">
              <a:defRPr sz="3200">
                <a:solidFill>
                  <a:schemeClr val="tx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219200" y="5124450"/>
            <a:ext cx="6858000" cy="533400"/>
          </a:xfrm>
        </p:spPr>
        <p:txBody>
          <a:bodyPr/>
          <a:lstStyle>
            <a:lvl1pPr marL="0" indent="0" algn="r">
              <a:buNone/>
              <a:defRPr sz="20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6400800" y="6355080"/>
            <a:ext cx="2286000" cy="365760"/>
          </a:xfrm>
        </p:spPr>
        <p:txBody>
          <a:bodyPr/>
          <a:lstStyle>
            <a:lvl1pPr>
              <a:defRPr sz="1400"/>
            </a:lvl1pPr>
          </a:lstStyle>
          <a:p>
            <a:fld id="{342DB352-FE23-451E-8C73-DBEBB7AB695C}" type="datetimeFigureOut">
              <a:rPr lang="th-TH" smtClean="0">
                <a:solidFill>
                  <a:srgbClr val="464653"/>
                </a:solidFill>
              </a:rPr>
              <a:pPr/>
              <a:t>11/01/60</a:t>
            </a:fld>
            <a:endParaRPr lang="th-TH">
              <a:solidFill>
                <a:srgbClr val="464653"/>
              </a:solidFill>
            </a:endParaRPr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474720" cy="365760"/>
          </a:xfrm>
        </p:spPr>
        <p:txBody>
          <a:bodyPr/>
          <a:lstStyle/>
          <a:p>
            <a:endParaRPr lang="th-TH">
              <a:solidFill>
                <a:srgbClr val="464653"/>
              </a:solidFill>
            </a:endParaRPr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1216152" y="6355080"/>
            <a:ext cx="1219200" cy="365760"/>
          </a:xfrm>
        </p:spPr>
        <p:txBody>
          <a:bodyPr/>
          <a:lstStyle/>
          <a:p>
            <a:fld id="{387DE3A2-7CC1-44B0-803E-EADFCB0AEEB0}" type="slidenum">
              <a:rPr lang="th-TH" smtClean="0">
                <a:solidFill>
                  <a:srgbClr val="464653"/>
                </a:solidFill>
              </a:rPr>
              <a:pPr/>
              <a:t>‹#›</a:t>
            </a:fld>
            <a:endParaRPr lang="th-TH">
              <a:solidFill>
                <a:srgbClr val="464653"/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904875" y="3648075"/>
            <a:ext cx="73152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914400" y="5048250"/>
            <a:ext cx="7315200" cy="685800"/>
          </a:xfrm>
          <a:prstGeom prst="rect">
            <a:avLst/>
          </a:prstGeom>
          <a:noFill/>
          <a:ln w="6350" cap="rnd" cmpd="sng" algn="ctr">
            <a:solidFill>
              <a:schemeClr val="accent2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904875" y="3648075"/>
            <a:ext cx="2286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914400" y="5048250"/>
            <a:ext cx="228600" cy="685800"/>
          </a:xfrm>
          <a:prstGeom prst="rect">
            <a:avLst/>
          </a:prstGeom>
          <a:solidFill>
            <a:schemeClr val="accent2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750188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2DB352-FE23-451E-8C73-DBEBB7AB695C}" type="datetimeFigureOut">
              <a:rPr lang="th-TH" smtClean="0">
                <a:solidFill>
                  <a:srgbClr val="464653"/>
                </a:solidFill>
              </a:rPr>
              <a:pPr/>
              <a:t>11/01/60</a:t>
            </a:fld>
            <a:endParaRPr lang="th-TH">
              <a:solidFill>
                <a:srgbClr val="464653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>
              <a:solidFill>
                <a:srgbClr val="464653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7DE3A2-7CC1-44B0-803E-EADFCB0AEEB0}" type="slidenum">
              <a:rPr lang="th-TH" smtClean="0">
                <a:solidFill>
                  <a:srgbClr val="464653"/>
                </a:solidFill>
              </a:rPr>
              <a:pPr/>
              <a:t>‹#›</a:t>
            </a:fld>
            <a:endParaRPr lang="th-TH">
              <a:solidFill>
                <a:srgbClr val="464653"/>
              </a:solidFill>
            </a:endParaRPr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493776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15170814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2971800"/>
            <a:ext cx="6858000" cy="1066800"/>
          </a:xfrm>
        </p:spPr>
        <p:txBody>
          <a:bodyPr anchor="t" anchorCtr="0"/>
          <a:lstStyle>
            <a:lvl1pPr algn="r">
              <a:buNone/>
              <a:defRPr sz="3200" b="0" cap="none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267200"/>
            <a:ext cx="6781800" cy="1143000"/>
          </a:xfrm>
        </p:spPr>
        <p:txBody>
          <a:bodyPr anchor="t" anchorCtr="0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400800" y="6355080"/>
            <a:ext cx="2286000" cy="365760"/>
          </a:xfrm>
        </p:spPr>
        <p:txBody>
          <a:bodyPr/>
          <a:lstStyle/>
          <a:p>
            <a:fld id="{342DB352-FE23-451E-8C73-DBEBB7AB695C}" type="datetimeFigureOut">
              <a:rPr lang="th-TH" smtClean="0">
                <a:solidFill>
                  <a:srgbClr val="DDE9EC"/>
                </a:solidFill>
              </a:rPr>
              <a:pPr/>
              <a:t>11/01/60</a:t>
            </a:fld>
            <a:endParaRPr lang="th-TH">
              <a:solidFill>
                <a:srgbClr val="DDE9EC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474720" cy="365760"/>
          </a:xfrm>
        </p:spPr>
        <p:txBody>
          <a:bodyPr/>
          <a:lstStyle/>
          <a:p>
            <a:endParaRPr lang="th-TH">
              <a:solidFill>
                <a:srgbClr val="DDE9EC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69848" y="6355080"/>
            <a:ext cx="1520952" cy="365760"/>
          </a:xfrm>
        </p:spPr>
        <p:txBody>
          <a:bodyPr/>
          <a:lstStyle/>
          <a:p>
            <a:fld id="{387DE3A2-7CC1-44B0-803E-EADFCB0AEEB0}" type="slidenum">
              <a:rPr lang="th-TH" smtClean="0">
                <a:solidFill>
                  <a:srgbClr val="DDE9EC"/>
                </a:solidFill>
              </a:rPr>
              <a:pPr/>
              <a:t>‹#›</a:t>
            </a:fld>
            <a:endParaRPr lang="th-TH">
              <a:solidFill>
                <a:srgbClr val="DDE9EC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914400" y="2819400"/>
            <a:ext cx="73152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914400" y="2819400"/>
            <a:ext cx="2286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306024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2DB352-FE23-451E-8C73-DBEBB7AB695C}" type="datetimeFigureOut">
              <a:rPr lang="th-TH" smtClean="0">
                <a:solidFill>
                  <a:srgbClr val="464653"/>
                </a:solidFill>
              </a:rPr>
              <a:pPr/>
              <a:t>11/01/60</a:t>
            </a:fld>
            <a:endParaRPr lang="th-TH">
              <a:solidFill>
                <a:srgbClr val="464653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>
              <a:solidFill>
                <a:srgbClr val="464653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7DE3A2-7CC1-44B0-803E-EADFCB0AEEB0}" type="slidenum">
              <a:rPr lang="th-TH" smtClean="0">
                <a:solidFill>
                  <a:srgbClr val="464653"/>
                </a:solidFill>
              </a:rPr>
              <a:pPr/>
              <a:t>‹#›</a:t>
            </a:fld>
            <a:endParaRPr lang="th-TH">
              <a:solidFill>
                <a:srgbClr val="464653"/>
              </a:solidFill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632198" y="1216152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378141511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85875"/>
            <a:ext cx="4040188" cy="685800"/>
          </a:xfrm>
          <a:noFill/>
          <a:ln>
            <a:noFill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8200" y="1295400"/>
            <a:ext cx="4041775" cy="685800"/>
          </a:xfrm>
          <a:noFill/>
          <a:ln>
            <a:noFill/>
          </a:ln>
        </p:spPr>
        <p:txBody>
          <a:bodyPr lIns="91440" anchor="b" anchorCtr="0"/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2DB352-FE23-451E-8C73-DBEBB7AB695C}" type="datetimeFigureOut">
              <a:rPr lang="th-TH" smtClean="0">
                <a:solidFill>
                  <a:srgbClr val="464653"/>
                </a:solidFill>
              </a:rPr>
              <a:pPr/>
              <a:t>11/01/60</a:t>
            </a:fld>
            <a:endParaRPr lang="th-TH">
              <a:solidFill>
                <a:srgbClr val="464653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>
              <a:solidFill>
                <a:srgbClr val="464653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7DE3A2-7CC1-44B0-803E-EADFCB0AEEB0}" type="slidenum">
              <a:rPr lang="th-TH" smtClean="0">
                <a:solidFill>
                  <a:srgbClr val="464653"/>
                </a:solidFill>
              </a:rPr>
              <a:pPr/>
              <a:t>‹#›</a:t>
            </a:fld>
            <a:endParaRPr lang="th-TH">
              <a:solidFill>
                <a:srgbClr val="464653"/>
              </a:solidFill>
            </a:endParaRP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57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648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60557564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2DB352-FE23-451E-8C73-DBEBB7AB695C}" type="datetimeFigureOut">
              <a:rPr lang="th-TH" smtClean="0">
                <a:solidFill>
                  <a:srgbClr val="464653"/>
                </a:solidFill>
              </a:rPr>
              <a:pPr/>
              <a:t>11/01/60</a:t>
            </a:fld>
            <a:endParaRPr lang="th-TH">
              <a:solidFill>
                <a:srgbClr val="464653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>
              <a:solidFill>
                <a:srgbClr val="464653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7DE3A2-7CC1-44B0-803E-EADFCB0AEEB0}" type="slidenum">
              <a:rPr lang="th-TH" smtClean="0">
                <a:solidFill>
                  <a:srgbClr val="464653"/>
                </a:solidFill>
              </a:rPr>
              <a:pPr/>
              <a:t>‹#›</a:t>
            </a:fld>
            <a:endParaRPr lang="th-TH">
              <a:solidFill>
                <a:srgbClr val="464653"/>
              </a:solidFill>
            </a:endParaRPr>
          </a:p>
        </p:txBody>
      </p:sp>
      <p:sp>
        <p:nvSpPr>
          <p:cNvPr id="6" name="Isosceles Triangle 5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550324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2DB352-FE23-451E-8C73-DBEBB7AB695C}" type="datetimeFigureOut">
              <a:rPr lang="th-TH" smtClean="0">
                <a:solidFill>
                  <a:srgbClr val="464653"/>
                </a:solidFill>
              </a:rPr>
              <a:pPr/>
              <a:t>11/01/60</a:t>
            </a:fld>
            <a:endParaRPr lang="th-TH">
              <a:solidFill>
                <a:srgbClr val="464653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>
              <a:solidFill>
                <a:srgbClr val="464653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7DE3A2-7CC1-44B0-803E-EADFCB0AEEB0}" type="slidenum">
              <a:rPr lang="th-TH" smtClean="0">
                <a:solidFill>
                  <a:srgbClr val="464653"/>
                </a:solidFill>
              </a:rPr>
              <a:pPr/>
              <a:t>‹#›</a:t>
            </a:fld>
            <a:endParaRPr lang="th-TH">
              <a:solidFill>
                <a:srgbClr val="464653"/>
              </a:solidFill>
            </a:endParaRPr>
          </a:p>
        </p:txBody>
      </p:sp>
      <p:sp>
        <p:nvSpPr>
          <p:cNvPr id="5" name="Straight Connector 4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Isosceles Triangle 5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061526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24600" y="304800"/>
            <a:ext cx="2514600" cy="838200"/>
          </a:xfrm>
        </p:spPr>
        <p:txBody>
          <a:bodyPr anchor="b" anchorCtr="0">
            <a:noAutofit/>
          </a:bodyPr>
          <a:lstStyle>
            <a:lvl1pPr algn="l">
              <a:buNone/>
              <a:defRPr sz="2000" b="1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324600" y="1219200"/>
            <a:ext cx="2514600" cy="4843463"/>
          </a:xfrm>
        </p:spPr>
        <p:txBody>
          <a:bodyPr/>
          <a:lstStyle>
            <a:lvl1pPr marL="0" indent="0">
              <a:lnSpc>
                <a:spcPts val="22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2DB352-FE23-451E-8C73-DBEBB7AB695C}" type="datetimeFigureOut">
              <a:rPr lang="th-TH" smtClean="0">
                <a:solidFill>
                  <a:srgbClr val="464653"/>
                </a:solidFill>
              </a:rPr>
              <a:pPr/>
              <a:t>11/01/60</a:t>
            </a:fld>
            <a:endParaRPr lang="th-TH">
              <a:solidFill>
                <a:srgbClr val="464653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>
              <a:solidFill>
                <a:srgbClr val="464653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7DE3A2-7CC1-44B0-803E-EADFCB0AEEB0}" type="slidenum">
              <a:rPr lang="th-TH" smtClean="0">
                <a:solidFill>
                  <a:srgbClr val="464653"/>
                </a:solidFill>
              </a:rPr>
              <a:pPr/>
              <a:t>‹#›</a:t>
            </a:fld>
            <a:endParaRPr lang="th-TH">
              <a:solidFill>
                <a:srgbClr val="464653"/>
              </a:solidFill>
            </a:endParaRPr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 rot="5400000">
            <a:off x="3160645" y="3324225"/>
            <a:ext cx="603504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9" name="Isosceles Triangle 8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"/>
          </p:nvPr>
        </p:nvSpPr>
        <p:spPr>
          <a:xfrm>
            <a:off x="304800" y="304800"/>
            <a:ext cx="5715000" cy="5715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5859452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7B92E8-3D92-4434-A997-D9DC06C9CAB9}" type="datetimeFigureOut">
              <a:rPr lang="th-TH" smtClean="0"/>
              <a:t>11/01/60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69CC57-95D9-4D4F-A750-FCAAEA97C6C3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72155806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00856"/>
            <a:ext cx="8229600" cy="674688"/>
          </a:xfrm>
          <a:ln>
            <a:solidFill>
              <a:schemeClr val="accent1"/>
            </a:solidFill>
          </a:ln>
        </p:spPr>
        <p:txBody>
          <a:bodyPr lIns="274320" anchor="ctr"/>
          <a:lstStyle>
            <a:lvl1pPr algn="r">
              <a:buNone/>
              <a:defRPr sz="2000" b="0">
                <a:solidFill>
                  <a:schemeClr val="tx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7200" y="1905000"/>
            <a:ext cx="8229600" cy="4270248"/>
          </a:xfrm>
          <a:solidFill>
            <a:schemeClr val="tx1">
              <a:shade val="50000"/>
            </a:schemeClr>
          </a:solidFill>
          <a:ln>
            <a:noFill/>
          </a:ln>
          <a:effectLst/>
        </p:spPr>
        <p:txBody>
          <a:bodyPr/>
          <a:lstStyle>
            <a:lvl1pPr marL="0" indent="0">
              <a:spcBef>
                <a:spcPts val="600"/>
              </a:spcBef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219200"/>
            <a:ext cx="8229600" cy="533400"/>
          </a:xfrm>
        </p:spPr>
        <p:txBody>
          <a:bodyPr anchor="ctr" anchorCtr="0"/>
          <a:lstStyle>
            <a:lvl1pPr marL="0" indent="0" algn="l">
              <a:buFontTx/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2DB352-FE23-451E-8C73-DBEBB7AB695C}" type="datetimeFigureOut">
              <a:rPr lang="th-TH" smtClean="0">
                <a:solidFill>
                  <a:srgbClr val="DDE9EC"/>
                </a:solidFill>
              </a:rPr>
              <a:pPr/>
              <a:t>11/01/60</a:t>
            </a:fld>
            <a:endParaRPr lang="th-TH">
              <a:solidFill>
                <a:srgbClr val="DDE9EC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>
              <a:solidFill>
                <a:srgbClr val="DDE9EC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7DE3A2-7CC1-44B0-803E-EADFCB0AEEB0}" type="slidenum">
              <a:rPr lang="th-TH" smtClean="0">
                <a:solidFill>
                  <a:srgbClr val="DDE9EC"/>
                </a:solidFill>
              </a:rPr>
              <a:pPr/>
              <a:t>‹#›</a:t>
            </a:fld>
            <a:endParaRPr lang="th-TH">
              <a:solidFill>
                <a:srgbClr val="DDE9EC"/>
              </a:solidFill>
            </a:endParaRPr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Isosceles Triangle 8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457200" y="500856"/>
            <a:ext cx="182880" cy="68580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782091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2DB352-FE23-451E-8C73-DBEBB7AB695C}" type="datetimeFigureOut">
              <a:rPr lang="th-TH" smtClean="0">
                <a:solidFill>
                  <a:srgbClr val="464653"/>
                </a:solidFill>
              </a:rPr>
              <a:pPr/>
              <a:t>11/01/60</a:t>
            </a:fld>
            <a:endParaRPr lang="th-TH">
              <a:solidFill>
                <a:srgbClr val="464653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>
              <a:solidFill>
                <a:srgbClr val="464653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7DE3A2-7CC1-44B0-803E-EADFCB0AEEB0}" type="slidenum">
              <a:rPr lang="th-TH" smtClean="0">
                <a:solidFill>
                  <a:srgbClr val="464653"/>
                </a:solidFill>
              </a:rPr>
              <a:pPr/>
              <a:t>‹#›</a:t>
            </a:fld>
            <a:endParaRPr lang="th-TH">
              <a:solidFill>
                <a:srgbClr val="46465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8087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2DB352-FE23-451E-8C73-DBEBB7AB695C}" type="datetimeFigureOut">
              <a:rPr lang="th-TH" smtClean="0">
                <a:solidFill>
                  <a:srgbClr val="464653"/>
                </a:solidFill>
              </a:rPr>
              <a:pPr/>
              <a:t>11/01/60</a:t>
            </a:fld>
            <a:endParaRPr lang="th-TH">
              <a:solidFill>
                <a:srgbClr val="464653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>
              <a:solidFill>
                <a:srgbClr val="464653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7DE3A2-7CC1-44B0-803E-EADFCB0AEEB0}" type="slidenum">
              <a:rPr lang="th-TH" smtClean="0">
                <a:solidFill>
                  <a:srgbClr val="464653"/>
                </a:solidFill>
              </a:rPr>
              <a:pPr/>
              <a:t>‹#›</a:t>
            </a:fld>
            <a:endParaRPr lang="th-TH">
              <a:solidFill>
                <a:srgbClr val="464653"/>
              </a:solidFill>
            </a:endParaRPr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Isosceles Triangle 7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 rot="5400000">
            <a:off x="3629607" y="3201952"/>
            <a:ext cx="585216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77309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7B92E8-3D92-4434-A997-D9DC06C9CAB9}" type="datetimeFigureOut">
              <a:rPr lang="th-TH" smtClean="0"/>
              <a:t>11/01/60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69CC57-95D9-4D4F-A750-FCAAEA97C6C3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3091103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7B92E8-3D92-4434-A997-D9DC06C9CAB9}" type="datetimeFigureOut">
              <a:rPr lang="th-TH" smtClean="0"/>
              <a:t>11/01/60</a:t>
            </a:fld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69CC57-95D9-4D4F-A750-FCAAEA97C6C3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5130179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7B92E8-3D92-4434-A997-D9DC06C9CAB9}" type="datetimeFigureOut">
              <a:rPr lang="th-TH" smtClean="0"/>
              <a:t>11/01/60</a:t>
            </a:fld>
            <a:endParaRPr lang="th-TH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69CC57-95D9-4D4F-A750-FCAAEA97C6C3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4463872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7B92E8-3D92-4434-A997-D9DC06C9CAB9}" type="datetimeFigureOut">
              <a:rPr lang="th-TH" smtClean="0"/>
              <a:t>11/01/60</a:t>
            </a:fld>
            <a:endParaRPr lang="th-TH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69CC57-95D9-4D4F-A750-FCAAEA97C6C3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2908506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7B92E8-3D92-4434-A997-D9DC06C9CAB9}" type="datetimeFigureOut">
              <a:rPr lang="th-TH" smtClean="0"/>
              <a:t>11/01/60</a:t>
            </a:fld>
            <a:endParaRPr lang="th-TH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69CC57-95D9-4D4F-A750-FCAAEA97C6C3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42051300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7B92E8-3D92-4434-A997-D9DC06C9CAB9}" type="datetimeFigureOut">
              <a:rPr lang="th-TH" smtClean="0"/>
              <a:t>11/01/60</a:t>
            </a:fld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69CC57-95D9-4D4F-A750-FCAAEA97C6C3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8026739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h-TH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7B92E8-3D92-4434-A997-D9DC06C9CAB9}" type="datetimeFigureOut">
              <a:rPr lang="th-TH" smtClean="0"/>
              <a:t>11/01/60</a:t>
            </a:fld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69CC57-95D9-4D4F-A750-FCAAEA97C6C3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5758932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7B92E8-3D92-4434-A997-D9DC06C9CAB9}" type="datetimeFigureOut">
              <a:rPr lang="th-TH" smtClean="0"/>
              <a:t>11/01/60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69CC57-95D9-4D4F-A750-FCAAEA97C6C3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1703897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h-TH"/>
      </a:defPPr>
      <a:lvl1pPr marL="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90600"/>
          </a:xfrm>
          <a:prstGeom prst="rect">
            <a:avLst/>
          </a:prstGeom>
        </p:spPr>
        <p:txBody>
          <a:bodyPr vert="horz" anchor="b" anchorCtr="0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219200"/>
            <a:ext cx="8229600" cy="4910328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400800" y="6356350"/>
            <a:ext cx="2289048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342DB352-FE23-451E-8C73-DBEBB7AB695C}" type="datetimeFigureOut">
              <a:rPr lang="th-TH" smtClean="0">
                <a:solidFill>
                  <a:srgbClr val="464653"/>
                </a:solidFill>
              </a:rPr>
              <a:pPr/>
              <a:t>11/01/60</a:t>
            </a:fld>
            <a:endParaRPr lang="th-TH">
              <a:solidFill>
                <a:srgbClr val="464653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2898648" y="6356350"/>
            <a:ext cx="3505200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th-TH">
              <a:solidFill>
                <a:srgbClr val="464653"/>
              </a:solidFill>
            </a:endParaRPr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612648" y="6356350"/>
            <a:ext cx="19812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387DE3A2-7CC1-44B0-803E-EADFCB0AEEB0}" type="slidenum">
              <a:rPr lang="th-TH" smtClean="0">
                <a:solidFill>
                  <a:srgbClr val="464653"/>
                </a:solidFill>
              </a:rPr>
              <a:pPr/>
              <a:t>‹#›</a:t>
            </a:fld>
            <a:endParaRPr lang="th-TH">
              <a:solidFill>
                <a:srgbClr val="464653"/>
              </a:solidFill>
            </a:endParaRPr>
          </a:p>
        </p:txBody>
      </p:sp>
      <p:sp>
        <p:nvSpPr>
          <p:cNvPr id="28" name="Straight Connector 2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29" name="Straight Connector 28"/>
          <p:cNvSpPr>
            <a:spLocks noChangeShapeType="1"/>
          </p:cNvSpPr>
          <p:nvPr/>
        </p:nvSpPr>
        <p:spPr bwMode="auto">
          <a:xfrm>
            <a:off x="457200" y="1143000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0" name="Isosceles Triangle 9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14559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2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6000"/>
        <a:buFont typeface="Wingdings 3"/>
        <a:buChar char="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ts val="500"/>
        </a:spcBef>
        <a:buClr>
          <a:schemeClr val="accent2"/>
        </a:buClr>
        <a:buSzPct val="76000"/>
        <a:buFont typeface="Wingdings 3"/>
        <a:buChar char=""/>
        <a:defRPr kumimoji="0" sz="23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500"/>
        </a:spcBef>
        <a:buClr>
          <a:schemeClr val="bg1">
            <a:shade val="50000"/>
          </a:schemeClr>
        </a:buClr>
        <a:buSzPct val="76000"/>
        <a:buFont typeface="Wingdings 3"/>
        <a:buChar char="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400"/>
        </a:spcBef>
        <a:buClr>
          <a:schemeClr val="accent2">
            <a:shade val="75000"/>
          </a:schemeClr>
        </a:buClr>
        <a:buSzPct val="70000"/>
        <a:buFont typeface="Wingdings"/>
        <a:buChar char="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00"/>
        </a:spcBef>
        <a:buClr>
          <a:schemeClr val="accent2"/>
        </a:buClr>
        <a:buSzPct val="70000"/>
        <a:buFont typeface="Wingdings"/>
        <a:buChar char="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ts val="300"/>
        </a:spcBef>
        <a:buClr>
          <a:srgbClr val="9FB8CD">
            <a:shade val="75000"/>
          </a:srgbClr>
        </a:buClr>
        <a:buSzPct val="75000"/>
        <a:buFont typeface="Wingdings 3"/>
        <a:buChar char=""/>
        <a:defRPr kumimoji="0" lang="en-US" sz="1600" kern="1200" smtClean="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rgbClr val="727CA3">
            <a:shade val="75000"/>
          </a:srgb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7pPr>
      <a:lvl8pPr marL="2011680" indent="-182880" algn="l" rtl="0" eaLnBrk="1" latinLnBrk="0" hangingPunct="1">
        <a:spcBef>
          <a:spcPts val="300"/>
        </a:spcBef>
        <a:buClr>
          <a:prstClr val="white">
            <a:shade val="50000"/>
          </a:prst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8pPr>
      <a:lvl9pPr marL="2194560" indent="-182880" algn="l" rtl="0" eaLnBrk="1" latinLnBrk="0" hangingPunct="1">
        <a:spcBef>
          <a:spcPts val="300"/>
        </a:spcBef>
        <a:buClr>
          <a:srgbClr val="9FB8CD"/>
        </a:buClr>
        <a:buSzPct val="75000"/>
        <a:buFont typeface="Wingdings 3"/>
        <a:buChar char=""/>
        <a:defRPr kumimoji="0" lang="en-US" sz="1200" kern="1200" smtClean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Animal and Plant Cells</a:t>
            </a:r>
            <a:endParaRPr lang="th-TH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Lesson 2</a:t>
            </a:r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32962972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114"/>
          </a:xfrm>
        </p:spPr>
        <p:txBody>
          <a:bodyPr>
            <a:normAutofit/>
          </a:bodyPr>
          <a:lstStyle/>
          <a:p>
            <a:r>
              <a:rPr lang="en-US" sz="3600" dirty="0" smtClean="0"/>
              <a:t>Structure of Animal Cells</a:t>
            </a:r>
            <a:endParaRPr lang="th-TH" sz="3600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228600" y="1260764"/>
            <a:ext cx="8077200" cy="872836"/>
          </a:xfrm>
        </p:spPr>
        <p:txBody>
          <a:bodyPr>
            <a:normAutofit/>
          </a:bodyPr>
          <a:lstStyle/>
          <a:p>
            <a:r>
              <a:rPr lang="en-US" sz="2000" dirty="0" smtClean="0"/>
              <a:t>Generally, each animal is made up of cell membrane and protoplasm.</a:t>
            </a:r>
          </a:p>
          <a:p>
            <a:r>
              <a:rPr lang="en-US" sz="2000" dirty="0" smtClean="0"/>
              <a:t>Animal cells do not have cell walls </a:t>
            </a:r>
            <a:r>
              <a:rPr lang="en-US" sz="2000" dirty="0" smtClean="0"/>
              <a:t>and</a:t>
            </a:r>
            <a:r>
              <a:rPr lang="en-US" sz="2000" dirty="0" smtClean="0"/>
              <a:t> </a:t>
            </a:r>
            <a:r>
              <a:rPr lang="en-US" sz="2000" dirty="0" smtClean="0"/>
              <a:t>chloroplasts</a:t>
            </a:r>
          </a:p>
          <a:p>
            <a:pPr marL="0" indent="0">
              <a:buNone/>
            </a:pPr>
            <a:endParaRPr lang="th-TH" sz="2000" dirty="0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2286000"/>
            <a:ext cx="6800850" cy="3967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707707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645"/>
          <a:stretch/>
        </p:blipFill>
        <p:spPr bwMode="auto">
          <a:xfrm>
            <a:off x="0" y="-13855"/>
            <a:ext cx="4836637" cy="55764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36637" y="1828800"/>
            <a:ext cx="4307363" cy="27551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704160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94122"/>
          </a:xfrm>
        </p:spPr>
        <p:txBody>
          <a:bodyPr>
            <a:normAutofit/>
          </a:bodyPr>
          <a:lstStyle/>
          <a:p>
            <a:r>
              <a:rPr lang="en-US" sz="3600" dirty="0" smtClean="0"/>
              <a:t>Structure of Plant Cells</a:t>
            </a:r>
            <a:endParaRPr lang="th-TH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7544" y="1412777"/>
            <a:ext cx="8219256" cy="1406624"/>
          </a:xfrm>
        </p:spPr>
        <p:txBody>
          <a:bodyPr>
            <a:normAutofit fontScale="70000" lnSpcReduction="20000"/>
          </a:bodyPr>
          <a:lstStyle/>
          <a:p>
            <a:r>
              <a:rPr lang="en-US" dirty="0" smtClean="0"/>
              <a:t>The basic structure of plant cells is similar to that of animal cells in having a cell membrane, cytoplasm, and a nucleus.</a:t>
            </a:r>
          </a:p>
          <a:p>
            <a:r>
              <a:rPr lang="en-US" dirty="0" smtClean="0"/>
              <a:t>All plant cells have a cell wall which gives them an almost fixed shape.</a:t>
            </a:r>
          </a:p>
          <a:p>
            <a:r>
              <a:rPr lang="en-US" dirty="0" smtClean="0"/>
              <a:t>Plant cells often have one large vacuole and have chloroplast.</a:t>
            </a:r>
            <a:endParaRPr lang="th-TH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2971798"/>
            <a:ext cx="7009178" cy="34905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219345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0600" y="152400"/>
            <a:ext cx="7391400" cy="381000"/>
          </a:xfrm>
        </p:spPr>
        <p:txBody>
          <a:bodyPr>
            <a:normAutofit fontScale="90000"/>
          </a:bodyPr>
          <a:lstStyle/>
          <a:p>
            <a:pPr algn="ctr"/>
            <a:r>
              <a:rPr lang="en-US" sz="2400" dirty="0" smtClean="0"/>
              <a:t>CELL ORGANELLES FUNCTIONS</a:t>
            </a:r>
            <a:endParaRPr lang="th-TH" sz="2400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1009686812"/>
              </p:ext>
            </p:extLst>
          </p:nvPr>
        </p:nvGraphicFramePr>
        <p:xfrm>
          <a:off x="381000" y="685800"/>
          <a:ext cx="8229600" cy="5491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43200"/>
                <a:gridCol w="2743200"/>
                <a:gridCol w="27432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ORGANELLE</a:t>
                      </a:r>
                      <a:endParaRPr lang="th-TH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PRESENT</a:t>
                      </a:r>
                      <a:r>
                        <a:rPr lang="en-US" baseline="0" dirty="0" smtClean="0"/>
                        <a:t> IN</a:t>
                      </a:r>
                      <a:endParaRPr lang="th-TH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FUNCTION</a:t>
                      </a:r>
                      <a:endParaRPr lang="th-TH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Cell Membrane</a:t>
                      </a:r>
                      <a:endParaRPr lang="th-TH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All cells</a:t>
                      </a:r>
                      <a:endParaRPr lang="th-TH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Encloses the cytoplasm</a:t>
                      </a:r>
                    </a:p>
                    <a:p>
                      <a:r>
                        <a:rPr lang="en-US" dirty="0" smtClean="0"/>
                        <a:t>Controls the movement of materials in and out of cells</a:t>
                      </a:r>
                      <a:endParaRPr lang="th-TH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Cell wall</a:t>
                      </a:r>
                      <a:r>
                        <a:rPr lang="en-US" baseline="0" dirty="0" smtClean="0"/>
                        <a:t> (a non-living  layer of cellulose)</a:t>
                      </a:r>
                      <a:endParaRPr lang="th-TH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Plant</a:t>
                      </a:r>
                      <a:r>
                        <a:rPr lang="en-US" baseline="0" dirty="0" smtClean="0"/>
                        <a:t> cells only</a:t>
                      </a:r>
                      <a:endParaRPr lang="th-TH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Supports and gives shape to the cells</a:t>
                      </a:r>
                      <a:endParaRPr lang="th-TH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Cytoplasm (jelly-like substance)</a:t>
                      </a:r>
                      <a:endParaRPr lang="th-TH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All cells</a:t>
                      </a:r>
                      <a:endParaRPr lang="th-TH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This is where chemical reactions take place inside the cell</a:t>
                      </a:r>
                    </a:p>
                    <a:p>
                      <a:r>
                        <a:rPr lang="en-US" dirty="0" smtClean="0"/>
                        <a:t>Stores</a:t>
                      </a:r>
                      <a:r>
                        <a:rPr lang="en-US" baseline="0" dirty="0" smtClean="0"/>
                        <a:t> dissolved material</a:t>
                      </a:r>
                      <a:endParaRPr lang="th-TH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Nucleus </a:t>
                      </a:r>
                      <a:endParaRPr lang="th-TH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Almost all cells (mature red blood cells do not have nuclei)</a:t>
                      </a:r>
                      <a:endParaRPr lang="th-TH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Controls all cellular activities</a:t>
                      </a:r>
                      <a:endParaRPr lang="th-TH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Vacuole (cell sap)</a:t>
                      </a:r>
                      <a:endParaRPr lang="th-TH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Most plant cells and some animal cells</a:t>
                      </a:r>
                      <a:endParaRPr lang="th-TH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Holds useful substances and wastes</a:t>
                      </a:r>
                    </a:p>
                    <a:p>
                      <a:r>
                        <a:rPr lang="en-US" dirty="0" smtClean="0"/>
                        <a:t>Supports the plat when it is full of water</a:t>
                      </a:r>
                      <a:endParaRPr lang="th-TH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026348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ANIMAL CELL VS. PLANT CELL</a:t>
            </a:r>
            <a:endParaRPr lang="th-TH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3886426872"/>
              </p:ext>
            </p:extLst>
          </p:nvPr>
        </p:nvGraphicFramePr>
        <p:xfrm>
          <a:off x="457200" y="1295400"/>
          <a:ext cx="8229600" cy="4754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43200"/>
                <a:gridCol w="2743200"/>
                <a:gridCol w="27432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ASPECTS</a:t>
                      </a:r>
                      <a:endParaRPr lang="th-TH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ANIMAL CELL</a:t>
                      </a:r>
                      <a:endParaRPr lang="th-TH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PLANT CELL</a:t>
                      </a:r>
                      <a:endParaRPr lang="th-TH" sz="2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SHAPE:</a:t>
                      </a:r>
                      <a:endParaRPr lang="th-TH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Irregular, generally smaller</a:t>
                      </a:r>
                      <a:endParaRPr lang="th-TH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Regular, generally bigger</a:t>
                      </a:r>
                      <a:endParaRPr lang="th-TH" sz="2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SIZE:</a:t>
                      </a:r>
                      <a:endParaRPr lang="th-TH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Small</a:t>
                      </a:r>
                      <a:endParaRPr lang="th-TH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Big</a:t>
                      </a:r>
                      <a:endParaRPr lang="th-TH" sz="2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CHLOROPLAST:</a:t>
                      </a:r>
                      <a:endParaRPr lang="th-TH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Absent</a:t>
                      </a:r>
                      <a:endParaRPr lang="th-TH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Present</a:t>
                      </a:r>
                      <a:endParaRPr lang="th-TH" sz="2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STARCH GRAINS:</a:t>
                      </a:r>
                      <a:endParaRPr lang="th-TH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Absent</a:t>
                      </a:r>
                      <a:endParaRPr lang="th-TH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Found in cytoplasm</a:t>
                      </a:r>
                      <a:endParaRPr lang="th-TH" sz="2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CELL</a:t>
                      </a:r>
                      <a:r>
                        <a:rPr lang="en-US" sz="2400" baseline="0" dirty="0" smtClean="0"/>
                        <a:t> WALL:</a:t>
                      </a:r>
                      <a:endParaRPr lang="th-TH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Absent</a:t>
                      </a:r>
                      <a:endParaRPr lang="th-TH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Present</a:t>
                      </a:r>
                      <a:endParaRPr lang="th-TH" sz="2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VACUOLE:</a:t>
                      </a:r>
                      <a:endParaRPr lang="th-TH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Many</a:t>
                      </a:r>
                      <a:r>
                        <a:rPr lang="en-US" sz="2400" baseline="0" dirty="0" smtClean="0"/>
                        <a:t> small vacuole or none</a:t>
                      </a:r>
                      <a:endParaRPr lang="th-TH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Usually</a:t>
                      </a:r>
                      <a:r>
                        <a:rPr lang="en-US" sz="2400" baseline="0" dirty="0" smtClean="0"/>
                        <a:t> one and large</a:t>
                      </a:r>
                      <a:endParaRPr lang="th-TH" sz="2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CYTOPLASM:</a:t>
                      </a:r>
                      <a:endParaRPr lang="th-TH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Cytoplasm fills the cell</a:t>
                      </a:r>
                      <a:endParaRPr lang="th-TH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Cytoplasm reduced</a:t>
                      </a:r>
                      <a:r>
                        <a:rPr lang="en-US" sz="2400" baseline="0" dirty="0" smtClean="0"/>
                        <a:t> to a thin lining</a:t>
                      </a:r>
                      <a:endParaRPr lang="th-TH" sz="24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456633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6248" y="152400"/>
            <a:ext cx="6336152" cy="66224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438918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9208" y="332656"/>
            <a:ext cx="8229600" cy="562074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Test Yourself</a:t>
            </a:r>
            <a:endParaRPr lang="th-TH" dirty="0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219199"/>
            <a:ext cx="6234583" cy="48957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097835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60</TotalTime>
  <Words>260</Words>
  <Application>Microsoft Office PowerPoint</Application>
  <PresentationFormat>On-screen Show (4:3)</PresentationFormat>
  <Paragraphs>57</Paragraphs>
  <Slides>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8</vt:i4>
      </vt:variant>
    </vt:vector>
  </HeadingPairs>
  <TitlesOfParts>
    <vt:vector size="10" baseType="lpstr">
      <vt:lpstr>Office Theme</vt:lpstr>
      <vt:lpstr>Office Theme</vt:lpstr>
      <vt:lpstr>Animal and Plant Cells</vt:lpstr>
      <vt:lpstr>Structure of Animal Cells</vt:lpstr>
      <vt:lpstr>PowerPoint Presentation</vt:lpstr>
      <vt:lpstr>Structure of Plant Cells</vt:lpstr>
      <vt:lpstr>CELL ORGANELLES FUNCTIONS</vt:lpstr>
      <vt:lpstr>ANIMAL CELL VS. PLANT CELL</vt:lpstr>
      <vt:lpstr>PowerPoint Presentation</vt:lpstr>
      <vt:lpstr>Test Yourself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Animal and Plant Cells</dc:title>
  <dc:creator>Alon</dc:creator>
  <cp:lastModifiedBy>Alon</cp:lastModifiedBy>
  <cp:revision>6</cp:revision>
  <dcterms:modified xsi:type="dcterms:W3CDTF">2017-01-11T03:01:37Z</dcterms:modified>
</cp:coreProperties>
</file>