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721" autoAdjust="0"/>
  </p:normalViewPr>
  <p:slideViewPr>
    <p:cSldViewPr snapToGrid="0">
      <p:cViewPr varScale="1">
        <p:scale>
          <a:sx n="81" d="100"/>
          <a:sy n="81" d="100"/>
        </p:scale>
        <p:origin x="-1392" y="-84"/>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th-TH"/>
  <c:chart>
    <c:plotArea>
      <c:layout>
        <c:manualLayout>
          <c:layoutTarget val="inner"/>
          <c:xMode val="edge"/>
          <c:yMode val="edge"/>
          <c:x val="0.10848158162514807"/>
          <c:y val="5.0693549961637975E-2"/>
          <c:w val="0.57210584101555451"/>
          <c:h val="0.70337178856919014"/>
        </c:manualLayout>
      </c:layout>
      <c:barChart>
        <c:barDir val="col"/>
        <c:grouping val="clustered"/>
        <c:ser>
          <c:idx val="0"/>
          <c:order val="0"/>
          <c:tx>
            <c:strRef>
              <c:f>Sheet1!$B$1</c:f>
              <c:strCache>
                <c:ptCount val="1"/>
                <c:pt idx="0">
                  <c:v>excellent</c:v>
                </c:pt>
              </c:strCache>
            </c:strRef>
          </c:tx>
          <c:cat>
            <c:strRef>
              <c:f>Sheet1!$A$2:$A$6</c:f>
              <c:strCache>
                <c:ptCount val="5"/>
                <c:pt idx="0">
                  <c:v>effiency</c:v>
                </c:pt>
                <c:pt idx="1">
                  <c:v>durability</c:v>
                </c:pt>
                <c:pt idx="2">
                  <c:v>practically</c:v>
                </c:pt>
                <c:pt idx="3">
                  <c:v>Creativity</c:v>
                </c:pt>
                <c:pt idx="4">
                  <c:v>affordability</c:v>
                </c:pt>
              </c:strCache>
            </c:strRef>
          </c:cat>
          <c:val>
            <c:numRef>
              <c:f>Sheet1!$B$2:$B$6</c:f>
              <c:numCache>
                <c:formatCode>General</c:formatCode>
                <c:ptCount val="5"/>
                <c:pt idx="0">
                  <c:v>5</c:v>
                </c:pt>
                <c:pt idx="1">
                  <c:v>6</c:v>
                </c:pt>
                <c:pt idx="2">
                  <c:v>7</c:v>
                </c:pt>
                <c:pt idx="3">
                  <c:v>9</c:v>
                </c:pt>
                <c:pt idx="4">
                  <c:v>6</c:v>
                </c:pt>
              </c:numCache>
            </c:numRef>
          </c:val>
        </c:ser>
        <c:ser>
          <c:idx val="1"/>
          <c:order val="1"/>
          <c:tx>
            <c:strRef>
              <c:f>Sheet1!$C$1</c:f>
              <c:strCache>
                <c:ptCount val="1"/>
                <c:pt idx="0">
                  <c:v>good</c:v>
                </c:pt>
              </c:strCache>
            </c:strRef>
          </c:tx>
          <c:cat>
            <c:strRef>
              <c:f>Sheet1!$A$2:$A$6</c:f>
              <c:strCache>
                <c:ptCount val="5"/>
                <c:pt idx="0">
                  <c:v>effiency</c:v>
                </c:pt>
                <c:pt idx="1">
                  <c:v>durability</c:v>
                </c:pt>
                <c:pt idx="2">
                  <c:v>practically</c:v>
                </c:pt>
                <c:pt idx="3">
                  <c:v>Creativity</c:v>
                </c:pt>
                <c:pt idx="4">
                  <c:v>affordability</c:v>
                </c:pt>
              </c:strCache>
            </c:strRef>
          </c:cat>
          <c:val>
            <c:numRef>
              <c:f>Sheet1!$C$2:$C$6</c:f>
              <c:numCache>
                <c:formatCode>General</c:formatCode>
                <c:ptCount val="5"/>
                <c:pt idx="0">
                  <c:v>9</c:v>
                </c:pt>
                <c:pt idx="1">
                  <c:v>10</c:v>
                </c:pt>
                <c:pt idx="2">
                  <c:v>8</c:v>
                </c:pt>
                <c:pt idx="3">
                  <c:v>6</c:v>
                </c:pt>
                <c:pt idx="4">
                  <c:v>8</c:v>
                </c:pt>
              </c:numCache>
            </c:numRef>
          </c:val>
        </c:ser>
        <c:ser>
          <c:idx val="2"/>
          <c:order val="2"/>
          <c:tx>
            <c:strRef>
              <c:f>Sheet1!$D$1</c:f>
              <c:strCache>
                <c:ptCount val="1"/>
                <c:pt idx="0">
                  <c:v>satisfactory</c:v>
                </c:pt>
              </c:strCache>
            </c:strRef>
          </c:tx>
          <c:cat>
            <c:strRef>
              <c:f>Sheet1!$A$2:$A$6</c:f>
              <c:strCache>
                <c:ptCount val="5"/>
                <c:pt idx="0">
                  <c:v>effiency</c:v>
                </c:pt>
                <c:pt idx="1">
                  <c:v>durability</c:v>
                </c:pt>
                <c:pt idx="2">
                  <c:v>practically</c:v>
                </c:pt>
                <c:pt idx="3">
                  <c:v>Creativity</c:v>
                </c:pt>
                <c:pt idx="4">
                  <c:v>affordability</c:v>
                </c:pt>
              </c:strCache>
            </c:strRef>
          </c:cat>
          <c:val>
            <c:numRef>
              <c:f>Sheet1!$D$2:$D$6</c:f>
              <c:numCache>
                <c:formatCode>General</c:formatCode>
                <c:ptCount val="5"/>
                <c:pt idx="0">
                  <c:v>5</c:v>
                </c:pt>
                <c:pt idx="1">
                  <c:v>2</c:v>
                </c:pt>
                <c:pt idx="2">
                  <c:v>4</c:v>
                </c:pt>
                <c:pt idx="3">
                  <c:v>3</c:v>
                </c:pt>
                <c:pt idx="4">
                  <c:v>3</c:v>
                </c:pt>
              </c:numCache>
            </c:numRef>
          </c:val>
        </c:ser>
        <c:ser>
          <c:idx val="3"/>
          <c:order val="3"/>
          <c:tx>
            <c:strRef>
              <c:f>Sheet1!$E$1</c:f>
              <c:strCache>
                <c:ptCount val="1"/>
                <c:pt idx="0">
                  <c:v>poor</c:v>
                </c:pt>
              </c:strCache>
            </c:strRef>
          </c:tx>
          <c:cat>
            <c:strRef>
              <c:f>Sheet1!$A$2:$A$6</c:f>
              <c:strCache>
                <c:ptCount val="5"/>
                <c:pt idx="0">
                  <c:v>effiency</c:v>
                </c:pt>
                <c:pt idx="1">
                  <c:v>durability</c:v>
                </c:pt>
                <c:pt idx="2">
                  <c:v>practically</c:v>
                </c:pt>
                <c:pt idx="3">
                  <c:v>Creativity</c:v>
                </c:pt>
                <c:pt idx="4">
                  <c:v>affordability</c:v>
                </c:pt>
              </c:strCache>
            </c:strRef>
          </c:cat>
          <c:val>
            <c:numRef>
              <c:f>Sheet1!$E$2:$E$6</c:f>
              <c:numCache>
                <c:formatCode>General</c:formatCode>
                <c:ptCount val="5"/>
                <c:pt idx="0">
                  <c:v>1</c:v>
                </c:pt>
                <c:pt idx="1">
                  <c:v>2</c:v>
                </c:pt>
                <c:pt idx="2">
                  <c:v>0</c:v>
                </c:pt>
                <c:pt idx="3">
                  <c:v>2</c:v>
                </c:pt>
                <c:pt idx="4">
                  <c:v>2</c:v>
                </c:pt>
              </c:numCache>
            </c:numRef>
          </c:val>
        </c:ser>
        <c:ser>
          <c:idx val="4"/>
          <c:order val="4"/>
          <c:tx>
            <c:strRef>
              <c:f>Sheet1!$F$1</c:f>
              <c:strCache>
                <c:ptCount val="1"/>
                <c:pt idx="0">
                  <c:v>very poor</c:v>
                </c:pt>
              </c:strCache>
            </c:strRef>
          </c:tx>
          <c:cat>
            <c:strRef>
              <c:f>Sheet1!$A$2:$A$6</c:f>
              <c:strCache>
                <c:ptCount val="5"/>
                <c:pt idx="0">
                  <c:v>effiency</c:v>
                </c:pt>
                <c:pt idx="1">
                  <c:v>durability</c:v>
                </c:pt>
                <c:pt idx="2">
                  <c:v>practically</c:v>
                </c:pt>
                <c:pt idx="3">
                  <c:v>Creativity</c:v>
                </c:pt>
                <c:pt idx="4">
                  <c:v>affordability</c:v>
                </c:pt>
              </c:strCache>
            </c:strRef>
          </c:cat>
          <c:val>
            <c:numRef>
              <c:f>Sheet1!$F$2:$F$6</c:f>
              <c:numCache>
                <c:formatCode>General</c:formatCode>
                <c:ptCount val="5"/>
                <c:pt idx="0">
                  <c:v>0</c:v>
                </c:pt>
                <c:pt idx="1">
                  <c:v>0</c:v>
                </c:pt>
                <c:pt idx="2">
                  <c:v>1</c:v>
                </c:pt>
                <c:pt idx="3">
                  <c:v>0</c:v>
                </c:pt>
                <c:pt idx="4">
                  <c:v>1</c:v>
                </c:pt>
              </c:numCache>
            </c:numRef>
          </c:val>
        </c:ser>
        <c:axId val="71493120"/>
        <c:axId val="71494656"/>
      </c:barChart>
      <c:catAx>
        <c:axId val="71493120"/>
        <c:scaling>
          <c:orientation val="minMax"/>
        </c:scaling>
        <c:axPos val="b"/>
        <c:tickLblPos val="nextTo"/>
        <c:txPr>
          <a:bodyPr/>
          <a:lstStyle/>
          <a:p>
            <a:pPr>
              <a:defRPr sz="1200"/>
            </a:pPr>
            <a:endParaRPr lang="th-TH"/>
          </a:p>
        </c:txPr>
        <c:crossAx val="71494656"/>
        <c:crosses val="autoZero"/>
        <c:auto val="1"/>
        <c:lblAlgn val="ctr"/>
        <c:lblOffset val="100"/>
      </c:catAx>
      <c:valAx>
        <c:axId val="71494656"/>
        <c:scaling>
          <c:orientation val="minMax"/>
        </c:scaling>
        <c:axPos val="l"/>
        <c:majorGridlines/>
        <c:numFmt formatCode="General" sourceLinked="1"/>
        <c:tickLblPos val="nextTo"/>
        <c:txPr>
          <a:bodyPr/>
          <a:lstStyle/>
          <a:p>
            <a:pPr>
              <a:defRPr sz="1000"/>
            </a:pPr>
            <a:endParaRPr lang="th-TH"/>
          </a:p>
        </c:txPr>
        <c:crossAx val="71493120"/>
        <c:crosses val="autoZero"/>
        <c:crossBetween val="between"/>
      </c:valAx>
    </c:plotArea>
    <c:legend>
      <c:legendPos val="r"/>
      <c:layout>
        <c:manualLayout>
          <c:xMode val="edge"/>
          <c:yMode val="edge"/>
          <c:x val="0.71451101948218354"/>
          <c:y val="4.8058017663259567E-2"/>
          <c:w val="0.28010548615987002"/>
          <c:h val="0.90388371500198617"/>
        </c:manualLayout>
      </c:layout>
      <c:txPr>
        <a:bodyPr/>
        <a:lstStyle/>
        <a:p>
          <a:pPr>
            <a:defRPr sz="800"/>
          </a:pPr>
          <a:endParaRPr lang="th-TH"/>
        </a:p>
      </c:txPr>
    </c:legend>
    <c:plotVisOnly val="1"/>
  </c:chart>
  <c:txPr>
    <a:bodyPr/>
    <a:lstStyle/>
    <a:p>
      <a:pPr>
        <a:defRPr sz="1800"/>
      </a:pPr>
      <a:endParaRPr lang="th-TH"/>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8D6FE3C-34D8-4B4B-9273-D907B0A3B964}" type="datetimeFigureOut">
              <a:rPr lang="en-US"/>
              <a:pPr/>
              <a:t>1/24/2019</a:t>
            </a:fld>
            <a:endParaRPr/>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169A89D-734B-4FAD-B6E7-2B864E72E489}" type="slidenum">
              <a:rPr/>
              <a:pPr/>
              <a:t>‹#›</a:t>
            </a:fld>
            <a:endParaRPr/>
          </a:p>
        </p:txBody>
      </p:sp>
    </p:spTree>
    <p:extLst>
      <p:ext uri="{BB962C8B-B14F-4D97-AF65-F5344CB8AC3E}">
        <p14:creationId xmlns:p14="http://schemas.microsoft.com/office/powerpoint/2010/main" xmlns=""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D0FF5F4-5691-49AF-9E16-FB22826F7264}" type="datetimeFigureOut">
              <a:rPr lang="en-US"/>
              <a:pPr/>
              <a:t>1/24/2019</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52A89D7-7603-4ECB-ADF6-F6CF2BE4F401}" type="slidenum">
              <a:rPr/>
              <a:pPr/>
              <a:t>‹#›</a:t>
            </a:fld>
            <a:endParaRPr/>
          </a:p>
        </p:txBody>
      </p:sp>
    </p:spTree>
    <p:extLst>
      <p:ext uri="{BB962C8B-B14F-4D97-AF65-F5344CB8AC3E}">
        <p14:creationId xmlns:p14="http://schemas.microsoft.com/office/powerpoint/2010/main" xmlns=""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pPr/>
              <a:t>1</a:t>
            </a:fld>
            <a:endParaRPr lang="en-US"/>
          </a:p>
        </p:txBody>
      </p:sp>
    </p:spTree>
    <p:extLst>
      <p:ext uri="{BB962C8B-B14F-4D97-AF65-F5344CB8AC3E}">
        <p14:creationId xmlns:p14="http://schemas.microsoft.com/office/powerpoint/2010/main" xmlns=""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pPr/>
              <a:t>2</a:t>
            </a:fld>
            <a:endParaRPr lang="en-US"/>
          </a:p>
        </p:txBody>
      </p:sp>
    </p:spTree>
    <p:extLst>
      <p:ext uri="{BB962C8B-B14F-4D97-AF65-F5344CB8AC3E}">
        <p14:creationId xmlns:p14="http://schemas.microsoft.com/office/powerpoint/2010/main" xmlns=""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098071"/>
            <a:ext cx="2449512" cy="367640"/>
          </a:xfrm>
        </p:spPr>
        <p:txBody>
          <a:bodyPr anchor="ctr">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1346569"/>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business </a:t>
            </a:r>
            <a:r>
              <a:rPr lang="en-US" dirty="0" smtClean="0"/>
              <a:t>contact information</a:t>
            </a:r>
            <a:endParaRPr dirty="0"/>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xmlns=""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endParaRPr/>
          </a:p>
        </p:txBody>
      </p:sp>
      <p:sp>
        <p:nvSpPr>
          <p:cNvPr id="36" name="Text Placeholder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xmlns=""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1/24/2019</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a:t>
            </a:fld>
            <a:endParaRPr/>
          </a:p>
        </p:txBody>
      </p:sp>
    </p:spTree>
    <p:extLst>
      <p:ext uri="{BB962C8B-B14F-4D97-AF65-F5344CB8AC3E}">
        <p14:creationId xmlns:p14="http://schemas.microsoft.com/office/powerpoint/2010/main" xmlns=""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b="1" dirty="0" smtClean="0"/>
              <a:t>Eraser Pen</a:t>
            </a:r>
            <a:endParaRPr lang="en-US" b="1" dirty="0"/>
          </a:p>
        </p:txBody>
      </p:sp>
      <p:sp>
        <p:nvSpPr>
          <p:cNvPr id="16" name="Text Placeholder 15"/>
          <p:cNvSpPr>
            <a:spLocks noGrp="1"/>
          </p:cNvSpPr>
          <p:nvPr>
            <p:ph type="body" sz="quarter" idx="14"/>
          </p:nvPr>
        </p:nvSpPr>
        <p:spPr/>
        <p:txBody>
          <a:bodyPr/>
          <a:lstStyle/>
          <a:p>
            <a:r>
              <a:rPr lang="en-US" i="1" dirty="0" smtClean="0"/>
              <a:t>Conclusion</a:t>
            </a:r>
            <a:endParaRPr lang="en-US" b="1" dirty="0"/>
          </a:p>
        </p:txBody>
      </p:sp>
      <p:sp>
        <p:nvSpPr>
          <p:cNvPr id="17" name="Text Placeholder 16"/>
          <p:cNvSpPr>
            <a:spLocks noGrp="1"/>
          </p:cNvSpPr>
          <p:nvPr>
            <p:ph type="body" sz="quarter" idx="15"/>
          </p:nvPr>
        </p:nvSpPr>
        <p:spPr/>
        <p:txBody>
          <a:bodyPr/>
          <a:lstStyle/>
          <a:p>
            <a:pPr marL="228600" indent="-228600"/>
            <a:r>
              <a:rPr lang="en-US" dirty="0" smtClean="0"/>
              <a:t>Based on the analysis of our data results, most of the votes of the eraser pen during the survey, got a higher scores between good and excellent. Therefore, the overall quality of our eraser pen is excellent and good.</a:t>
            </a:r>
            <a:endParaRPr lang="en-US" dirty="0"/>
          </a:p>
        </p:txBody>
      </p:sp>
      <p:sp>
        <p:nvSpPr>
          <p:cNvPr id="20" name="Text Placeholder 19"/>
          <p:cNvSpPr>
            <a:spLocks noGrp="1"/>
          </p:cNvSpPr>
          <p:nvPr>
            <p:ph type="body" sz="quarter" idx="18"/>
          </p:nvPr>
        </p:nvSpPr>
        <p:spPr/>
        <p:txBody>
          <a:bodyPr/>
          <a:lstStyle/>
          <a:p>
            <a:r>
              <a:rPr lang="en-US" dirty="0" smtClean="0"/>
              <a:t>E.P. T.U.P.</a:t>
            </a:r>
            <a:endParaRPr lang="en-US" dirty="0"/>
          </a:p>
        </p:txBody>
      </p:sp>
      <p:sp>
        <p:nvSpPr>
          <p:cNvPr id="21" name="Text Placeholder 20"/>
          <p:cNvSpPr>
            <a:spLocks noGrp="1"/>
          </p:cNvSpPr>
          <p:nvPr>
            <p:ph type="body" sz="quarter" idx="19"/>
          </p:nvPr>
        </p:nvSpPr>
        <p:spPr>
          <a:xfrm>
            <a:off x="304800" y="4736592"/>
            <a:ext cx="2602522" cy="2075688"/>
          </a:xfrm>
        </p:spPr>
        <p:txBody>
          <a:bodyPr/>
          <a:lstStyle/>
          <a:p>
            <a:r>
              <a:rPr lang="en-US" i="1" dirty="0" smtClean="0"/>
              <a:t>Based on the overall results in the graph above, it shows that the efficiency gets 9 votes for good out of 10, and the durability gets 10 votes for good out of 10,  and practicality gets 8 votes for good out of 10, and the creativity gets 9 votes for excellent out of 10, and affordability gets 8 votes for good out of 10.</a:t>
            </a:r>
            <a:endParaRPr lang="en-US" i="1" dirty="0"/>
          </a:p>
        </p:txBody>
      </p:sp>
      <p:cxnSp>
        <p:nvCxnSpPr>
          <p:cNvPr id="10" name="Straight Connector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80032" y="6916616"/>
            <a:ext cx="2291342" cy="369332"/>
          </a:xfrm>
          <a:prstGeom prst="rect">
            <a:avLst/>
          </a:prstGeom>
          <a:noFill/>
        </p:spPr>
        <p:txBody>
          <a:bodyPr wrap="square" rtlCol="0">
            <a:spAutoFit/>
          </a:bodyPr>
          <a:lstStyle/>
          <a:p>
            <a:r>
              <a:rPr lang="en-US" dirty="0" smtClean="0">
                <a:solidFill>
                  <a:schemeClr val="bg1"/>
                </a:solidFill>
              </a:rPr>
              <a:t>English Program 1/15</a:t>
            </a:r>
            <a:endParaRPr lang="th-TH" dirty="0">
              <a:solidFill>
                <a:schemeClr val="bg1"/>
              </a:solidFill>
            </a:endParaRPr>
          </a:p>
        </p:txBody>
      </p:sp>
      <p:sp>
        <p:nvSpPr>
          <p:cNvPr id="13" name="TextBox 12"/>
          <p:cNvSpPr txBox="1"/>
          <p:nvPr/>
        </p:nvSpPr>
        <p:spPr>
          <a:xfrm>
            <a:off x="937846" y="6881446"/>
            <a:ext cx="1426353" cy="369332"/>
          </a:xfrm>
          <a:prstGeom prst="rect">
            <a:avLst/>
          </a:prstGeom>
          <a:noFill/>
        </p:spPr>
        <p:txBody>
          <a:bodyPr wrap="none" rtlCol="0">
            <a:spAutoFit/>
          </a:bodyPr>
          <a:lstStyle/>
          <a:p>
            <a:pPr algn="ctr"/>
            <a:r>
              <a:rPr lang="en-US" dirty="0" smtClean="0">
                <a:solidFill>
                  <a:schemeClr val="bg1"/>
                </a:solidFill>
              </a:rPr>
              <a:t>Data Results</a:t>
            </a:r>
            <a:endParaRPr lang="th-TH" dirty="0">
              <a:solidFill>
                <a:schemeClr val="bg1"/>
              </a:solidFill>
            </a:endParaRPr>
          </a:p>
        </p:txBody>
      </p:sp>
      <p:graphicFrame>
        <p:nvGraphicFramePr>
          <p:cNvPr id="18" name="Picture Placeholder 17"/>
          <p:cNvGraphicFramePr>
            <a:graphicFrameLocks noGrp="1"/>
          </p:cNvGraphicFramePr>
          <p:nvPr>
            <p:ph type="pic" sz="quarter" idx="10"/>
          </p:nvPr>
        </p:nvGraphicFramePr>
        <p:xfrm>
          <a:off x="316524" y="685800"/>
          <a:ext cx="2637692" cy="4005263"/>
        </p:xfrm>
        <a:graphic>
          <a:graphicData uri="http://schemas.openxmlformats.org/drawingml/2006/chart">
            <c:chart xmlns:c="http://schemas.openxmlformats.org/drawingml/2006/chart" xmlns:r="http://schemas.openxmlformats.org/officeDocument/2006/relationships" r:id="rId3"/>
          </a:graphicData>
        </a:graphic>
      </p:graphicFrame>
      <p:pic>
        <p:nvPicPr>
          <p:cNvPr id="22" name="Picture Placeholder 21" descr="50466378_2409170749112998_8484291586362966016_n.jpg"/>
          <p:cNvPicPr>
            <a:picLocks noGrp="1" noChangeAspect="1"/>
          </p:cNvPicPr>
          <p:nvPr>
            <p:ph type="pic" sz="quarter" idx="12"/>
          </p:nvPr>
        </p:nvPicPr>
        <p:blipFill>
          <a:blip r:embed="rId4" cstate="print"/>
          <a:srcRect l="15458" r="15458"/>
          <a:stretch>
            <a:fillRect/>
          </a:stretch>
        </p:blipFill>
        <p:spPr/>
      </p:pic>
      <p:pic>
        <p:nvPicPr>
          <p:cNvPr id="24" name="Picture Placeholder 23" descr="50782934_360383134742974_2475406797641351168_n.jpg"/>
          <p:cNvPicPr>
            <a:picLocks noGrp="1" noChangeAspect="1"/>
          </p:cNvPicPr>
          <p:nvPr>
            <p:ph type="pic" sz="quarter" idx="11"/>
          </p:nvPr>
        </p:nvPicPr>
        <p:blipFill>
          <a:blip r:embed="rId5" cstate="print"/>
          <a:srcRect l="9202" r="9202"/>
          <a:stretch>
            <a:fillRect/>
          </a:stretch>
        </p:blipFill>
        <p:spPr/>
      </p:pic>
    </p:spTree>
    <p:extLst>
      <p:ext uri="{BB962C8B-B14F-4D97-AF65-F5344CB8AC3E}">
        <p14:creationId xmlns:p14="http://schemas.microsoft.com/office/powerpoint/2010/main" xmlns=""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p:txBody>
          <a:bodyPr/>
          <a:lstStyle/>
          <a:p>
            <a:r>
              <a:rPr lang="en-US" dirty="0" smtClean="0"/>
              <a:t>Abstract</a:t>
            </a:r>
            <a:endParaRPr lang="en-US" dirty="0"/>
          </a:p>
        </p:txBody>
      </p:sp>
      <p:sp>
        <p:nvSpPr>
          <p:cNvPr id="28" name="Text Placeholder 27"/>
          <p:cNvSpPr>
            <a:spLocks noGrp="1"/>
          </p:cNvSpPr>
          <p:nvPr>
            <p:ph type="body" sz="quarter" idx="21"/>
          </p:nvPr>
        </p:nvSpPr>
        <p:spPr>
          <a:xfrm>
            <a:off x="4126523" y="1289537"/>
            <a:ext cx="1943100" cy="3352800"/>
          </a:xfrm>
        </p:spPr>
        <p:txBody>
          <a:bodyPr/>
          <a:lstStyle/>
          <a:p>
            <a:pPr algn="ctr"/>
            <a:r>
              <a:rPr lang="en-US" sz="1100" b="1" dirty="0" smtClean="0"/>
              <a:t>ONE CLASS ONE PROJECT</a:t>
            </a:r>
          </a:p>
          <a:p>
            <a:pPr algn="ctr"/>
            <a:endParaRPr lang="en-US" sz="1100" dirty="0" smtClean="0"/>
          </a:p>
          <a:p>
            <a:pPr algn="ctr"/>
            <a:r>
              <a:rPr lang="en-US" sz="1100" b="1" dirty="0" smtClean="0"/>
              <a:t>Advisers:</a:t>
            </a:r>
          </a:p>
          <a:p>
            <a:pPr algn="ctr">
              <a:spcBef>
                <a:spcPts val="0"/>
              </a:spcBef>
            </a:pPr>
            <a:r>
              <a:rPr lang="en-US" sz="1100" dirty="0" smtClean="0"/>
              <a:t>1)</a:t>
            </a:r>
            <a:r>
              <a:rPr lang="en-US" sz="1100" dirty="0" err="1" smtClean="0"/>
              <a:t>Chopaga</a:t>
            </a:r>
            <a:r>
              <a:rPr lang="en-US" sz="1100" dirty="0" smtClean="0"/>
              <a:t> </a:t>
            </a:r>
            <a:r>
              <a:rPr lang="en-US" sz="1100" dirty="0" err="1" smtClean="0"/>
              <a:t>Srabua</a:t>
            </a:r>
            <a:endParaRPr lang="en-US" sz="1100" dirty="0" smtClean="0"/>
          </a:p>
          <a:p>
            <a:pPr algn="ctr">
              <a:spcBef>
                <a:spcPts val="0"/>
              </a:spcBef>
            </a:pPr>
            <a:r>
              <a:rPr lang="en-US" sz="1100" dirty="0" smtClean="0"/>
              <a:t>2)</a:t>
            </a:r>
            <a:r>
              <a:rPr lang="en-US" sz="1100" dirty="0" err="1" smtClean="0"/>
              <a:t>Alon</a:t>
            </a:r>
            <a:r>
              <a:rPr lang="en-US" sz="1100" dirty="0" smtClean="0"/>
              <a:t> </a:t>
            </a:r>
            <a:r>
              <a:rPr lang="en-US" sz="1100" dirty="0" err="1" smtClean="0"/>
              <a:t>Mayormita</a:t>
            </a:r>
            <a:endParaRPr lang="en-US" sz="1100" dirty="0" smtClean="0"/>
          </a:p>
          <a:p>
            <a:pPr algn="ctr"/>
            <a:endParaRPr lang="en-US" sz="1100" dirty="0" smtClean="0"/>
          </a:p>
          <a:p>
            <a:pPr algn="ctr"/>
            <a:r>
              <a:rPr lang="en-US" sz="1100" b="1" dirty="0" smtClean="0"/>
              <a:t>Group Members:</a:t>
            </a:r>
          </a:p>
          <a:p>
            <a:pPr marL="228600" indent="-228600" algn="ctr">
              <a:spcBef>
                <a:spcPts val="0"/>
              </a:spcBef>
              <a:buFont typeface="+mj-lt"/>
              <a:buAutoNum type="arabicPeriod"/>
            </a:pPr>
            <a:r>
              <a:rPr lang="en-US" sz="1100" dirty="0" smtClean="0"/>
              <a:t>1)</a:t>
            </a:r>
            <a:r>
              <a:rPr lang="en-US" sz="1100" dirty="0" err="1" smtClean="0"/>
              <a:t>Jirapat</a:t>
            </a:r>
            <a:r>
              <a:rPr lang="en-US" sz="1100" dirty="0" smtClean="0"/>
              <a:t> no.2</a:t>
            </a:r>
          </a:p>
          <a:p>
            <a:pPr marL="228600" indent="-228600" algn="ctr">
              <a:spcBef>
                <a:spcPts val="0"/>
              </a:spcBef>
              <a:buFont typeface="+mj-lt"/>
              <a:buAutoNum type="arabicPeriod"/>
            </a:pPr>
            <a:r>
              <a:rPr lang="en-US" sz="1100" dirty="0" err="1" smtClean="0"/>
              <a:t>Napat</a:t>
            </a:r>
            <a:r>
              <a:rPr lang="en-US" sz="1100" dirty="0" smtClean="0"/>
              <a:t> no.4</a:t>
            </a:r>
          </a:p>
          <a:p>
            <a:pPr marL="228600" indent="-228600" algn="ctr">
              <a:spcBef>
                <a:spcPts val="0"/>
              </a:spcBef>
              <a:buFont typeface="+mj-lt"/>
              <a:buAutoNum type="arabicPeriod"/>
            </a:pPr>
            <a:r>
              <a:rPr lang="en-US" sz="1100" dirty="0" err="1" smtClean="0"/>
              <a:t>Peakthipol</a:t>
            </a:r>
            <a:r>
              <a:rPr lang="en-US" sz="1100" dirty="0" smtClean="0"/>
              <a:t> no.7</a:t>
            </a:r>
          </a:p>
          <a:p>
            <a:pPr marL="228600" indent="-228600" algn="ctr">
              <a:spcBef>
                <a:spcPts val="0"/>
              </a:spcBef>
              <a:buFont typeface="+mj-lt"/>
              <a:buAutoNum type="arabicPeriod"/>
            </a:pPr>
            <a:r>
              <a:rPr lang="en-US" sz="1100" dirty="0" err="1" smtClean="0"/>
              <a:t>Pakaphol</a:t>
            </a:r>
            <a:r>
              <a:rPr lang="en-US" sz="1100" dirty="0" smtClean="0"/>
              <a:t> no.9</a:t>
            </a:r>
          </a:p>
          <a:p>
            <a:pPr marL="228600" indent="-228600" algn="ctr">
              <a:spcBef>
                <a:spcPts val="0"/>
              </a:spcBef>
              <a:buFont typeface="+mj-lt"/>
              <a:buAutoNum type="arabicPeriod"/>
            </a:pPr>
            <a:r>
              <a:rPr lang="en-US" sz="1100" dirty="0" err="1" smtClean="0"/>
              <a:t>Hejun</a:t>
            </a:r>
            <a:r>
              <a:rPr lang="en-US" sz="1100" dirty="0" smtClean="0"/>
              <a:t> no.11</a:t>
            </a:r>
          </a:p>
          <a:p>
            <a:pPr marL="228600" indent="-228600" algn="ctr">
              <a:spcBef>
                <a:spcPts val="0"/>
              </a:spcBef>
              <a:buFont typeface="+mj-lt"/>
              <a:buAutoNum type="arabicPeriod"/>
            </a:pPr>
            <a:r>
              <a:rPr lang="en-US" sz="1100" dirty="0" smtClean="0"/>
              <a:t>Akira n0. 12</a:t>
            </a:r>
          </a:p>
          <a:p>
            <a:pPr algn="ctr">
              <a:spcBef>
                <a:spcPts val="0"/>
              </a:spcBef>
            </a:pPr>
            <a:endParaRPr lang="en-US" dirty="0" smtClean="0"/>
          </a:p>
          <a:p>
            <a:pPr algn="ctr"/>
            <a:endParaRPr lang="en-US" dirty="0"/>
          </a:p>
        </p:txBody>
      </p:sp>
      <p:sp>
        <p:nvSpPr>
          <p:cNvPr id="65" name="Text Placeholder 64"/>
          <p:cNvSpPr>
            <a:spLocks noGrp="1"/>
          </p:cNvSpPr>
          <p:nvPr>
            <p:ph type="body" sz="quarter" idx="24"/>
          </p:nvPr>
        </p:nvSpPr>
        <p:spPr/>
        <p:txBody>
          <a:bodyPr/>
          <a:lstStyle/>
          <a:p>
            <a:r>
              <a:rPr lang="en-US" dirty="0" smtClean="0"/>
              <a:t>Scope of the Study</a:t>
            </a:r>
            <a:endParaRPr lang="en-US" dirty="0"/>
          </a:p>
        </p:txBody>
      </p:sp>
      <p:sp>
        <p:nvSpPr>
          <p:cNvPr id="66" name="Text Placeholder 65"/>
          <p:cNvSpPr>
            <a:spLocks noGrp="1"/>
          </p:cNvSpPr>
          <p:nvPr>
            <p:ph type="body" sz="quarter" idx="26"/>
          </p:nvPr>
        </p:nvSpPr>
        <p:spPr/>
        <p:txBody>
          <a:bodyPr/>
          <a:lstStyle/>
          <a:p>
            <a:r>
              <a:rPr lang="en-US" dirty="0" smtClean="0"/>
              <a:t>Benefits of the Study</a:t>
            </a:r>
            <a:endParaRPr lang="en-US" dirty="0"/>
          </a:p>
        </p:txBody>
      </p:sp>
      <p:sp>
        <p:nvSpPr>
          <p:cNvPr id="68" name="Text Placeholder 67"/>
          <p:cNvSpPr>
            <a:spLocks noGrp="1"/>
          </p:cNvSpPr>
          <p:nvPr>
            <p:ph type="body" sz="quarter" idx="28"/>
          </p:nvPr>
        </p:nvSpPr>
        <p:spPr/>
        <p:txBody>
          <a:bodyPr/>
          <a:lstStyle/>
          <a:p>
            <a:r>
              <a:rPr lang="en-US" dirty="0" smtClean="0"/>
              <a:t>Purpose </a:t>
            </a:r>
            <a:r>
              <a:rPr lang="en-US" dirty="0" smtClean="0"/>
              <a:t>of the Study</a:t>
            </a:r>
            <a:endParaRPr lang="en-US" dirty="0"/>
          </a:p>
        </p:txBody>
      </p:sp>
      <p:sp>
        <p:nvSpPr>
          <p:cNvPr id="42" name="Text Placeholder 41"/>
          <p:cNvSpPr>
            <a:spLocks noGrp="1"/>
          </p:cNvSpPr>
          <p:nvPr>
            <p:ph type="body" sz="quarter" idx="31"/>
          </p:nvPr>
        </p:nvSpPr>
        <p:spPr>
          <a:xfrm>
            <a:off x="468923" y="4219947"/>
            <a:ext cx="2450592" cy="3074219"/>
          </a:xfrm>
        </p:spPr>
        <p:txBody>
          <a:bodyPr/>
          <a:lstStyle/>
          <a:p>
            <a:pPr marL="0" lvl="0" indent="0">
              <a:buNone/>
            </a:pPr>
            <a:r>
              <a:rPr lang="en-US" sz="1400" dirty="0" smtClean="0"/>
              <a:t>The objective of the project is to join both to join them together in order to make them handy. </a:t>
            </a:r>
            <a:endParaRPr lang="en-US" sz="1400" dirty="0" smtClean="0"/>
          </a:p>
          <a:p>
            <a:pPr marL="0" lvl="0" indent="0">
              <a:buNone/>
            </a:pPr>
            <a:endParaRPr lang="en-US" sz="1400" dirty="0" smtClean="0"/>
          </a:p>
          <a:p>
            <a:pPr marL="0" lvl="0" indent="0">
              <a:buNone/>
            </a:pPr>
            <a:r>
              <a:rPr lang="en-US" sz="1400" dirty="0" smtClean="0"/>
              <a:t>This project will answer that the eraser pen is better solution than bringing to school or to work if its successful enough.</a:t>
            </a:r>
            <a:endParaRPr lang="en-US" sz="1400" dirty="0" smtClean="0"/>
          </a:p>
        </p:txBody>
      </p:sp>
      <p:sp>
        <p:nvSpPr>
          <p:cNvPr id="92" name="Text Placeholder 91"/>
          <p:cNvSpPr>
            <a:spLocks noGrp="1"/>
          </p:cNvSpPr>
          <p:nvPr>
            <p:ph type="body" sz="quarter" idx="33"/>
          </p:nvPr>
        </p:nvSpPr>
        <p:spPr/>
        <p:txBody>
          <a:bodyPr/>
          <a:lstStyle/>
          <a:p>
            <a:pPr marL="0" indent="0">
              <a:buNone/>
            </a:pPr>
            <a:r>
              <a:rPr lang="en-US" sz="1200" dirty="0" smtClean="0"/>
              <a:t>To make the pen more useful in other words this pen will contain both ink and liquid paper and that’ll let people carry less things  to school or to work.</a:t>
            </a:r>
            <a:endParaRPr lang="en-US" sz="1200" dirty="0"/>
          </a:p>
        </p:txBody>
      </p:sp>
      <p:sp>
        <p:nvSpPr>
          <p:cNvPr id="93" name="Text Placeholder 92"/>
          <p:cNvSpPr>
            <a:spLocks noGrp="1"/>
          </p:cNvSpPr>
          <p:nvPr>
            <p:ph type="body" sz="quarter" idx="34"/>
          </p:nvPr>
        </p:nvSpPr>
        <p:spPr/>
        <p:txBody>
          <a:bodyPr/>
          <a:lstStyle/>
          <a:p>
            <a:pPr marL="228600" indent="-228600">
              <a:buAutoNum type="arabicParenR"/>
            </a:pPr>
            <a:r>
              <a:rPr lang="en-US" sz="1000" dirty="0" smtClean="0"/>
              <a:t>Learn how  pen works with liquid eraser</a:t>
            </a:r>
          </a:p>
          <a:p>
            <a:pPr marL="228600" indent="-228600">
              <a:buAutoNum type="arabicParenR"/>
            </a:pPr>
            <a:r>
              <a:rPr lang="en-US" sz="1000" dirty="0" smtClean="0"/>
              <a:t>Reduce risks of losing liquid paper or pen</a:t>
            </a:r>
          </a:p>
          <a:p>
            <a:pPr marL="228600" indent="-228600">
              <a:buAutoNum type="arabicParenR"/>
            </a:pPr>
            <a:r>
              <a:rPr lang="en-US" sz="1000" dirty="0" smtClean="0"/>
              <a:t>Carry only a thing to school</a:t>
            </a:r>
          </a:p>
          <a:p>
            <a:pPr marL="228600" indent="-228600">
              <a:buAutoNum type="arabicParenR"/>
            </a:pPr>
            <a:r>
              <a:rPr lang="en-US" sz="1000" dirty="0" smtClean="0"/>
              <a:t>Make a pen more useful because there’s only one pen</a:t>
            </a:r>
            <a:endParaRPr lang="en-US" sz="1000" dirty="0"/>
          </a:p>
        </p:txBody>
      </p:sp>
      <p:sp>
        <p:nvSpPr>
          <p:cNvPr id="94" name="Text Placeholder 93"/>
          <p:cNvSpPr>
            <a:spLocks noGrp="1"/>
          </p:cNvSpPr>
          <p:nvPr>
            <p:ph type="body" sz="quarter" idx="35"/>
          </p:nvPr>
        </p:nvSpPr>
        <p:spPr/>
        <p:txBody>
          <a:bodyPr/>
          <a:lstStyle/>
          <a:p>
            <a:pPr marL="228600" indent="-228600">
              <a:buAutoNum type="arabicParenR"/>
            </a:pPr>
            <a:r>
              <a:rPr lang="en-US" dirty="0" smtClean="0"/>
              <a:t>Male and Female Students</a:t>
            </a:r>
          </a:p>
          <a:p>
            <a:pPr marL="228600" indent="-228600">
              <a:buAutoNum type="arabicParenR"/>
            </a:pPr>
            <a:r>
              <a:rPr lang="en-US" dirty="0" smtClean="0"/>
              <a:t>M1-M3 Thai </a:t>
            </a:r>
            <a:r>
              <a:rPr lang="en-US" dirty="0" smtClean="0"/>
              <a:t>Students</a:t>
            </a:r>
          </a:p>
          <a:p>
            <a:pPr marL="228600" indent="-228600">
              <a:buAutoNum type="arabicParenR"/>
            </a:pPr>
            <a:r>
              <a:rPr lang="en-US" dirty="0" smtClean="0"/>
              <a:t>1 week survey</a:t>
            </a:r>
          </a:p>
          <a:p>
            <a:pPr marL="228600" indent="-228600">
              <a:buNone/>
            </a:pPr>
            <a:endParaRPr lang="en-US" dirty="0"/>
          </a:p>
        </p:txBody>
      </p:sp>
      <p:cxnSp>
        <p:nvCxnSpPr>
          <p:cNvPr id="14" name="Straight Connector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19" name="Picture Placeholder 18" descr="49730885_531738007337138_1070985640406941696_n.jpg"/>
          <p:cNvPicPr>
            <a:picLocks noGrp="1" noChangeAspect="1"/>
          </p:cNvPicPr>
          <p:nvPr>
            <p:ph type="pic" sz="quarter" idx="10"/>
          </p:nvPr>
        </p:nvPicPr>
        <p:blipFill>
          <a:blip r:embed="rId3" cstate="print"/>
          <a:srcRect t="15172" b="15172"/>
          <a:stretch>
            <a:fillRect/>
          </a:stretch>
        </p:blipFill>
        <p:spPr/>
      </p:pic>
      <p:pic>
        <p:nvPicPr>
          <p:cNvPr id="21" name="Picture Placeholder 20" descr="50423869_539761749767390_4366616747885723648_n.jpg"/>
          <p:cNvPicPr>
            <a:picLocks noGrp="1" noChangeAspect="1"/>
          </p:cNvPicPr>
          <p:nvPr>
            <p:ph type="pic" sz="quarter" idx="22"/>
          </p:nvPr>
        </p:nvPicPr>
        <p:blipFill>
          <a:blip r:embed="rId4" cstate="print"/>
          <a:srcRect t="17722" b="17722"/>
          <a:stretch>
            <a:fillRect/>
          </a:stretch>
        </p:blipFill>
        <p:spPr/>
      </p:pic>
    </p:spTree>
    <p:extLst>
      <p:ext uri="{BB962C8B-B14F-4D97-AF65-F5344CB8AC3E}">
        <p14:creationId xmlns:p14="http://schemas.microsoft.com/office/powerpoint/2010/main" xmlns=""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855C1A-AC47-4549-B0AC-CEFDEB735B5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C442E11-7072-4076-89FF-444E132B8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509</Words>
  <Application>Microsoft Office PowerPoint</Application>
  <PresentationFormat>Custom</PresentationFormat>
  <Paragraphs>43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Travel Brochure 11 x 8.5</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2013-07-31T18:38:59Z</dcterms:created>
  <dcterms:modified xsi:type="dcterms:W3CDTF">2019-01-24T03:02:41Z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