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9" autoAdjust="0"/>
    <p:restoredTop sz="94660"/>
  </p:normalViewPr>
  <p:slideViewPr>
    <p:cSldViewPr snapToGrid="0">
      <p:cViewPr varScale="1">
        <p:scale>
          <a:sx n="82" d="100"/>
          <a:sy n="82" d="100"/>
        </p:scale>
        <p:origin x="53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0B391F2-1B5E-4898-9620-045067AA8661}"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C6130-A80D-4E75-94E0-B0088AC6DF9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81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391F2-1B5E-4898-9620-045067AA8661}"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C6130-A80D-4E75-94E0-B0088AC6DF97}" type="slidenum">
              <a:rPr lang="en-US" smtClean="0"/>
              <a:t>‹#›</a:t>
            </a:fld>
            <a:endParaRPr lang="en-US"/>
          </a:p>
        </p:txBody>
      </p:sp>
    </p:spTree>
    <p:extLst>
      <p:ext uri="{BB962C8B-B14F-4D97-AF65-F5344CB8AC3E}">
        <p14:creationId xmlns:p14="http://schemas.microsoft.com/office/powerpoint/2010/main" val="329618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391F2-1B5E-4898-9620-045067AA8661}"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C6130-A80D-4E75-94E0-B0088AC6DF97}"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4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391F2-1B5E-4898-9620-045067AA8661}"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C6130-A80D-4E75-94E0-B0088AC6DF97}" type="slidenum">
              <a:rPr lang="en-US" smtClean="0"/>
              <a:t>‹#›</a:t>
            </a:fld>
            <a:endParaRPr lang="en-US"/>
          </a:p>
        </p:txBody>
      </p:sp>
    </p:spTree>
    <p:extLst>
      <p:ext uri="{BB962C8B-B14F-4D97-AF65-F5344CB8AC3E}">
        <p14:creationId xmlns:p14="http://schemas.microsoft.com/office/powerpoint/2010/main" val="129612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391F2-1B5E-4898-9620-045067AA8661}" type="datetimeFigureOut">
              <a:rPr lang="en-US" smtClean="0"/>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C6130-A80D-4E75-94E0-B0088AC6DF9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222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B391F2-1B5E-4898-9620-045067AA8661}"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C6130-A80D-4E75-94E0-B0088AC6DF97}" type="slidenum">
              <a:rPr lang="en-US" smtClean="0"/>
              <a:t>‹#›</a:t>
            </a:fld>
            <a:endParaRPr lang="en-US"/>
          </a:p>
        </p:txBody>
      </p:sp>
    </p:spTree>
    <p:extLst>
      <p:ext uri="{BB962C8B-B14F-4D97-AF65-F5344CB8AC3E}">
        <p14:creationId xmlns:p14="http://schemas.microsoft.com/office/powerpoint/2010/main" val="42634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B391F2-1B5E-4898-9620-045067AA8661}" type="datetimeFigureOut">
              <a:rPr lang="en-US" smtClean="0"/>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3C6130-A80D-4E75-94E0-B0088AC6DF97}" type="slidenum">
              <a:rPr lang="en-US" smtClean="0"/>
              <a:t>‹#›</a:t>
            </a:fld>
            <a:endParaRPr lang="en-US"/>
          </a:p>
        </p:txBody>
      </p:sp>
    </p:spTree>
    <p:extLst>
      <p:ext uri="{BB962C8B-B14F-4D97-AF65-F5344CB8AC3E}">
        <p14:creationId xmlns:p14="http://schemas.microsoft.com/office/powerpoint/2010/main" val="295293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B391F2-1B5E-4898-9620-045067AA8661}" type="datetimeFigureOut">
              <a:rPr lang="en-US" smtClean="0"/>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3C6130-A80D-4E75-94E0-B0088AC6DF97}" type="slidenum">
              <a:rPr lang="en-US" smtClean="0"/>
              <a:t>‹#›</a:t>
            </a:fld>
            <a:endParaRPr lang="en-US"/>
          </a:p>
        </p:txBody>
      </p:sp>
    </p:spTree>
    <p:extLst>
      <p:ext uri="{BB962C8B-B14F-4D97-AF65-F5344CB8AC3E}">
        <p14:creationId xmlns:p14="http://schemas.microsoft.com/office/powerpoint/2010/main" val="351222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391F2-1B5E-4898-9620-045067AA8661}" type="datetimeFigureOut">
              <a:rPr lang="en-US" smtClean="0"/>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3C6130-A80D-4E75-94E0-B0088AC6DF97}" type="slidenum">
              <a:rPr lang="en-US" smtClean="0"/>
              <a:t>‹#›</a:t>
            </a:fld>
            <a:endParaRPr lang="en-US"/>
          </a:p>
        </p:txBody>
      </p:sp>
    </p:spTree>
    <p:extLst>
      <p:ext uri="{BB962C8B-B14F-4D97-AF65-F5344CB8AC3E}">
        <p14:creationId xmlns:p14="http://schemas.microsoft.com/office/powerpoint/2010/main" val="2856921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B391F2-1B5E-4898-9620-045067AA8661}"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C6130-A80D-4E75-94E0-B0088AC6DF97}" type="slidenum">
              <a:rPr lang="en-US" smtClean="0"/>
              <a:t>‹#›</a:t>
            </a:fld>
            <a:endParaRPr lang="en-US"/>
          </a:p>
        </p:txBody>
      </p:sp>
    </p:spTree>
    <p:extLst>
      <p:ext uri="{BB962C8B-B14F-4D97-AF65-F5344CB8AC3E}">
        <p14:creationId xmlns:p14="http://schemas.microsoft.com/office/powerpoint/2010/main" val="4061757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B391F2-1B5E-4898-9620-045067AA8661}" type="datetimeFigureOut">
              <a:rPr lang="en-US" smtClean="0"/>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C6130-A80D-4E75-94E0-B0088AC6DF97}"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3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0B391F2-1B5E-4898-9620-045067AA8661}" type="datetimeFigureOut">
              <a:rPr lang="en-US" smtClean="0"/>
              <a:t>2/5/2024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B3C6130-A80D-4E75-94E0-B0088AC6DF97}"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53507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9">
            <a:extLst>
              <a:ext uri="{FF2B5EF4-FFF2-40B4-BE49-F238E27FC236}">
                <a16:creationId xmlns:a16="http://schemas.microsoft.com/office/drawing/2014/main" id="{070784CE-9DD4-4C2D-88B9-D219730A47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74"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D3B7AD-149A-4B90-BA7A-24500FDF1B93}"/>
              </a:ext>
            </a:extLst>
          </p:cNvPr>
          <p:cNvSpPr>
            <a:spLocks noGrp="1"/>
          </p:cNvSpPr>
          <p:nvPr>
            <p:ph type="ctrTitle"/>
          </p:nvPr>
        </p:nvSpPr>
        <p:spPr>
          <a:xfrm>
            <a:off x="5258134" y="640080"/>
            <a:ext cx="6293689" cy="3652405"/>
          </a:xfrm>
        </p:spPr>
        <p:txBody>
          <a:bodyPr anchor="b">
            <a:normAutofit/>
          </a:bodyPr>
          <a:lstStyle/>
          <a:p>
            <a:pPr algn="l"/>
            <a:r>
              <a:rPr lang="en-US" sz="4400">
                <a:solidFill>
                  <a:schemeClr val="tx1">
                    <a:lumMod val="85000"/>
                    <a:lumOff val="15000"/>
                  </a:schemeClr>
                </a:solidFill>
              </a:rPr>
              <a:t>CALCULATING HUMIDITY</a:t>
            </a:r>
          </a:p>
        </p:txBody>
      </p:sp>
      <p:sp>
        <p:nvSpPr>
          <p:cNvPr id="3" name="Subtitle 2">
            <a:extLst>
              <a:ext uri="{FF2B5EF4-FFF2-40B4-BE49-F238E27FC236}">
                <a16:creationId xmlns:a16="http://schemas.microsoft.com/office/drawing/2014/main" id="{07998A43-D801-FF2E-2E68-6F369FDE71EC}"/>
              </a:ext>
            </a:extLst>
          </p:cNvPr>
          <p:cNvSpPr>
            <a:spLocks noGrp="1"/>
          </p:cNvSpPr>
          <p:nvPr>
            <p:ph type="subTitle" idx="1"/>
          </p:nvPr>
        </p:nvSpPr>
        <p:spPr>
          <a:xfrm>
            <a:off x="5271524" y="4460708"/>
            <a:ext cx="6280299" cy="1753175"/>
          </a:xfrm>
        </p:spPr>
        <p:txBody>
          <a:bodyPr anchor="t">
            <a:normAutofit/>
          </a:bodyPr>
          <a:lstStyle/>
          <a:p>
            <a:r>
              <a:rPr lang="en-US" sz="1600">
                <a:solidFill>
                  <a:schemeClr val="tx1">
                    <a:lumMod val="85000"/>
                    <a:lumOff val="15000"/>
                  </a:schemeClr>
                </a:solidFill>
              </a:rPr>
              <a:t>ABSOLUTE VS RELATIVE</a:t>
            </a:r>
          </a:p>
        </p:txBody>
      </p:sp>
      <p:pic>
        <p:nvPicPr>
          <p:cNvPr id="7" name="Graphic 6" descr="Thermometer">
            <a:extLst>
              <a:ext uri="{FF2B5EF4-FFF2-40B4-BE49-F238E27FC236}">
                <a16:creationId xmlns:a16="http://schemas.microsoft.com/office/drawing/2014/main" id="{A73B789D-BE9A-FF1C-F684-703D603FB1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422615"/>
            <a:ext cx="3993942" cy="3993942"/>
          </a:xfrm>
          <a:prstGeom prst="rect">
            <a:avLst/>
          </a:prstGeom>
        </p:spPr>
      </p:pic>
      <p:cxnSp>
        <p:nvCxnSpPr>
          <p:cNvPr id="6" name="Straight Connector 11">
            <a:extLst>
              <a:ext uri="{FF2B5EF4-FFF2-40B4-BE49-F238E27FC236}">
                <a16:creationId xmlns:a16="http://schemas.microsoft.com/office/drawing/2014/main" id="{640A410A-1838-4131-95A6-2BE4F8D412F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09640" y="4388141"/>
            <a:ext cx="58521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216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87D8B-29D6-5362-6D73-570A289293AE}"/>
              </a:ext>
            </a:extLst>
          </p:cNvPr>
          <p:cNvSpPr>
            <a:spLocks noGrp="1"/>
          </p:cNvSpPr>
          <p:nvPr>
            <p:ph type="title"/>
          </p:nvPr>
        </p:nvSpPr>
        <p:spPr/>
        <p:txBody>
          <a:bodyPr/>
          <a:lstStyle/>
          <a:p>
            <a:r>
              <a:rPr lang="en-US" dirty="0"/>
              <a:t>ABSOLUTE HUMIDITY</a:t>
            </a:r>
          </a:p>
        </p:txBody>
      </p:sp>
      <p:sp>
        <p:nvSpPr>
          <p:cNvPr id="3" name="Content Placeholder 2">
            <a:extLst>
              <a:ext uri="{FF2B5EF4-FFF2-40B4-BE49-F238E27FC236}">
                <a16:creationId xmlns:a16="http://schemas.microsoft.com/office/drawing/2014/main" id="{6D943F6A-1AD0-05D6-A2E2-5D58391E2394}"/>
              </a:ext>
            </a:extLst>
          </p:cNvPr>
          <p:cNvSpPr>
            <a:spLocks noGrp="1"/>
          </p:cNvSpPr>
          <p:nvPr>
            <p:ph idx="1"/>
          </p:nvPr>
        </p:nvSpPr>
        <p:spPr>
          <a:xfrm>
            <a:off x="838200" y="1530220"/>
            <a:ext cx="10433180" cy="4152123"/>
          </a:xfrm>
        </p:spPr>
        <p:txBody>
          <a:bodyPr>
            <a:normAutofit fontScale="92500" lnSpcReduction="10000"/>
          </a:bodyPr>
          <a:lstStyle/>
          <a:p>
            <a:r>
              <a:rPr lang="en-US"/>
              <a:t>Absolute humidity refers to the actual amount of water vapor present in the air, usually expressed in grams of water vapor per cubic meter of air (g/m³) or other equivalent units such as kilograms per cubic meter (kg/m³). Unlike relative humidity, which is expressed as a percentage and indicates the amount of moisture in the air relative to the maximum amount the air can hold at a given temperature, absolute humidity provides a direct measure of the actual water vapor content in the air regardless of temperature.</a:t>
            </a:r>
          </a:p>
          <a:p>
            <a:endParaRPr lang="en-US"/>
          </a:p>
          <a:p>
            <a:pPr marL="0" indent="0">
              <a:buNone/>
            </a:pPr>
            <a:r>
              <a:rPr lang="en-US"/>
              <a:t>Example:</a:t>
            </a:r>
          </a:p>
          <a:p>
            <a:pPr lvl="1"/>
            <a:r>
              <a:rPr lang="en-US"/>
              <a:t>Suppose you have a room with a volume of 1000 cubic meters (m³) and it contains 15 grams of water vapor. The absolute humidity of the air in the room would be:</a:t>
            </a:r>
          </a:p>
          <a:p>
            <a:pPr lvl="1"/>
            <a:endParaRPr lang="en-US"/>
          </a:p>
          <a:p>
            <a:pPr lvl="1"/>
            <a:r>
              <a:rPr lang="en-US"/>
              <a:t>Absolute humidity = 15 grams / 1000 cubic meters = 0.015 grams per cubic meter (g/m³)</a:t>
            </a:r>
          </a:p>
          <a:p>
            <a:pPr lvl="1"/>
            <a:endParaRPr lang="en-US"/>
          </a:p>
          <a:p>
            <a:pPr lvl="1"/>
            <a:r>
              <a:rPr lang="en-US"/>
              <a:t>So, the absolute humidity of the air in the room is 0.015 grams per cubic meter.</a:t>
            </a:r>
            <a:endParaRPr lang="en-US" dirty="0"/>
          </a:p>
        </p:txBody>
      </p:sp>
    </p:spTree>
    <p:extLst>
      <p:ext uri="{BB962C8B-B14F-4D97-AF65-F5344CB8AC3E}">
        <p14:creationId xmlns:p14="http://schemas.microsoft.com/office/powerpoint/2010/main" val="25038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7ED45-6106-A861-5D0A-CCB88DC49995}"/>
              </a:ext>
            </a:extLst>
          </p:cNvPr>
          <p:cNvSpPr>
            <a:spLocks noGrp="1"/>
          </p:cNvSpPr>
          <p:nvPr>
            <p:ph type="title"/>
          </p:nvPr>
        </p:nvSpPr>
        <p:spPr/>
        <p:txBody>
          <a:bodyPr/>
          <a:lstStyle/>
          <a:p>
            <a:r>
              <a:rPr lang="en-US" dirty="0"/>
              <a:t>RELATIVE HUMIDITY</a:t>
            </a:r>
          </a:p>
        </p:txBody>
      </p:sp>
      <p:sp>
        <p:nvSpPr>
          <p:cNvPr id="3" name="Content Placeholder 2">
            <a:extLst>
              <a:ext uri="{FF2B5EF4-FFF2-40B4-BE49-F238E27FC236}">
                <a16:creationId xmlns:a16="http://schemas.microsoft.com/office/drawing/2014/main" id="{3D6BE1B3-AF24-FAB9-E8A5-A56C2C096AC6}"/>
              </a:ext>
            </a:extLst>
          </p:cNvPr>
          <p:cNvSpPr>
            <a:spLocks noGrp="1"/>
          </p:cNvSpPr>
          <p:nvPr>
            <p:ph idx="1"/>
          </p:nvPr>
        </p:nvSpPr>
        <p:spPr/>
        <p:txBody>
          <a:bodyPr>
            <a:normAutofit/>
          </a:bodyPr>
          <a:lstStyle/>
          <a:p>
            <a:pPr algn="l"/>
            <a:r>
              <a:rPr lang="en-US" b="0" i="0" dirty="0">
                <a:solidFill>
                  <a:srgbClr val="374151"/>
                </a:solidFill>
                <a:effectLst/>
                <a:latin typeface="Söhne"/>
              </a:rPr>
              <a:t>Relative humidity is a measure of the amount of moisture present in the air compared to the maximum amount of moisture the air can hold at a particular temperature. It is expressed as a percentage.</a:t>
            </a:r>
          </a:p>
          <a:p>
            <a:pPr algn="l"/>
            <a:r>
              <a:rPr lang="en-US" b="0" i="0" dirty="0">
                <a:solidFill>
                  <a:srgbClr val="374151"/>
                </a:solidFill>
                <a:effectLst/>
                <a:latin typeface="Söhne"/>
              </a:rPr>
              <a:t>Here's how to calculate relative humidity at a given constant temperature using grams per cubic meter:</a:t>
            </a:r>
          </a:p>
          <a:p>
            <a:pPr algn="l">
              <a:buFont typeface="+mj-lt"/>
              <a:buAutoNum type="arabicPeriod"/>
            </a:pPr>
            <a:r>
              <a:rPr lang="en-US" b="0" i="0" dirty="0">
                <a:solidFill>
                  <a:srgbClr val="374151"/>
                </a:solidFill>
                <a:effectLst/>
                <a:latin typeface="Söhne"/>
              </a:rPr>
              <a:t>Determine the saturation vapor pressure (SVP) at the given temperature. This can be done using empirical equations such as the Clausius-Clapeyron equation or by referring to tables of vapor pressure.</a:t>
            </a:r>
          </a:p>
          <a:p>
            <a:pPr algn="l">
              <a:buFont typeface="+mj-lt"/>
              <a:buAutoNum type="arabicPeriod"/>
            </a:pPr>
            <a:r>
              <a:rPr lang="en-US" b="0" i="0" dirty="0">
                <a:solidFill>
                  <a:srgbClr val="374151"/>
                </a:solidFill>
                <a:effectLst/>
                <a:latin typeface="Söhne"/>
              </a:rPr>
              <a:t>Measure the actual vapor pressure (AVP) of the air. This is the pressure exerted by the water vapor present in the air.</a:t>
            </a:r>
          </a:p>
          <a:p>
            <a:pPr marL="0" indent="0">
              <a:buNone/>
            </a:pPr>
            <a:endParaRPr lang="en-US" dirty="0"/>
          </a:p>
        </p:txBody>
      </p:sp>
    </p:spTree>
    <p:extLst>
      <p:ext uri="{BB962C8B-B14F-4D97-AF65-F5344CB8AC3E}">
        <p14:creationId xmlns:p14="http://schemas.microsoft.com/office/powerpoint/2010/main" val="819521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3F223A-5B89-8CF7-259B-9F7FA98CE31F}"/>
              </a:ext>
            </a:extLst>
          </p:cNvPr>
          <p:cNvSpPr>
            <a:spLocks noGrp="1"/>
          </p:cNvSpPr>
          <p:nvPr>
            <p:ph idx="1"/>
          </p:nvPr>
        </p:nvSpPr>
        <p:spPr>
          <a:xfrm>
            <a:off x="838200" y="736979"/>
            <a:ext cx="10515600" cy="5439984"/>
          </a:xfrm>
        </p:spPr>
        <p:txBody>
          <a:bodyPr/>
          <a:lstStyle/>
          <a:p>
            <a:r>
              <a:rPr lang="en-US" dirty="0"/>
              <a:t>Calculate the relative humidity using the formula:</a:t>
            </a:r>
          </a:p>
          <a:p>
            <a:endParaRPr lang="en-US" dirty="0"/>
          </a:p>
          <a:p>
            <a:r>
              <a:rPr lang="en-US" dirty="0"/>
              <a:t>RH = AVP/SVP x 100%</a:t>
            </a:r>
          </a:p>
          <a:p>
            <a:endParaRPr lang="en-US" dirty="0"/>
          </a:p>
          <a:p>
            <a:r>
              <a:rPr lang="en-US" dirty="0"/>
              <a:t>Where:</a:t>
            </a:r>
          </a:p>
          <a:p>
            <a:r>
              <a:rPr lang="en-US" dirty="0"/>
              <a:t>RH is the relative humidity,</a:t>
            </a:r>
          </a:p>
          <a:p>
            <a:r>
              <a:rPr lang="en-US" dirty="0"/>
              <a:t>AVP is the actual vapor pressure,</a:t>
            </a:r>
          </a:p>
          <a:p>
            <a:r>
              <a:rPr lang="en-US" dirty="0"/>
              <a:t>SVP is the saturation vapor pressure.</a:t>
            </a:r>
          </a:p>
        </p:txBody>
      </p:sp>
    </p:spTree>
    <p:extLst>
      <p:ext uri="{BB962C8B-B14F-4D97-AF65-F5344CB8AC3E}">
        <p14:creationId xmlns:p14="http://schemas.microsoft.com/office/powerpoint/2010/main" val="265641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03C6D3-8259-7C0D-D5A9-E15CA12C149F}"/>
              </a:ext>
            </a:extLst>
          </p:cNvPr>
          <p:cNvSpPr>
            <a:spLocks noGrp="1"/>
          </p:cNvSpPr>
          <p:nvPr>
            <p:ph idx="1"/>
          </p:nvPr>
        </p:nvSpPr>
        <p:spPr>
          <a:xfrm>
            <a:off x="838200" y="811763"/>
            <a:ext cx="10515600" cy="5365200"/>
          </a:xfrm>
        </p:spPr>
        <p:txBody>
          <a:bodyPr/>
          <a:lstStyle/>
          <a:p>
            <a:pPr marL="0" indent="0" algn="l">
              <a:buNone/>
            </a:pPr>
            <a:r>
              <a:rPr lang="en-US" b="0" i="0" dirty="0">
                <a:solidFill>
                  <a:srgbClr val="374151"/>
                </a:solidFill>
                <a:effectLst/>
                <a:latin typeface="Söhne"/>
              </a:rPr>
              <a:t>Example: </a:t>
            </a:r>
          </a:p>
          <a:p>
            <a:pPr marL="0" indent="0" algn="l">
              <a:buNone/>
            </a:pPr>
            <a:r>
              <a:rPr lang="en-US" b="0" i="0" dirty="0">
                <a:solidFill>
                  <a:srgbClr val="374151"/>
                </a:solidFill>
                <a:effectLst/>
                <a:latin typeface="Söhne"/>
              </a:rPr>
              <a:t>Let's say we have a constant temperature of 25°C and we want to calculate the relative humidity given that the actual vapor pressure is 15 grams per cubic meter and the SVP </a:t>
            </a:r>
            <a:r>
              <a:rPr lang="en-US" b="0" i="0">
                <a:solidFill>
                  <a:srgbClr val="374151"/>
                </a:solidFill>
                <a:effectLst/>
                <a:latin typeface="Söhne"/>
              </a:rPr>
              <a:t>is 23g/m³ .</a:t>
            </a:r>
            <a:endParaRPr lang="en-US" b="0" i="0" dirty="0">
              <a:solidFill>
                <a:srgbClr val="374151"/>
              </a:solidFill>
              <a:effectLst/>
              <a:latin typeface="Söhne"/>
            </a:endParaRPr>
          </a:p>
          <a:p>
            <a:pPr marL="0" indent="0">
              <a:buNone/>
            </a:pPr>
            <a:endParaRPr lang="en-US" dirty="0"/>
          </a:p>
          <a:p>
            <a:pPr marL="0" indent="0">
              <a:buNone/>
            </a:pPr>
            <a:r>
              <a:rPr lang="en-US" dirty="0"/>
              <a:t>RH = 15g/m³ / 23g/m³ X 100% = 65.2 %</a:t>
            </a:r>
          </a:p>
          <a:p>
            <a:pPr marL="0" indent="0">
              <a:buNone/>
            </a:pPr>
            <a:endParaRPr lang="en-US" dirty="0"/>
          </a:p>
          <a:p>
            <a:pPr marL="0" indent="0">
              <a:buNone/>
            </a:pPr>
            <a:r>
              <a:rPr lang="en-US" dirty="0"/>
              <a:t>Therefore, at 25°C with an actual vapor pressure of 15 grams per cubic meter, the relative humidity is approximately 65.2%.</a:t>
            </a:r>
          </a:p>
        </p:txBody>
      </p:sp>
    </p:spTree>
    <p:extLst>
      <p:ext uri="{BB962C8B-B14F-4D97-AF65-F5344CB8AC3E}">
        <p14:creationId xmlns:p14="http://schemas.microsoft.com/office/powerpoint/2010/main" val="81839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B4FFF-BA01-BAD8-4CB9-0E679CC8EB70}"/>
              </a:ext>
            </a:extLst>
          </p:cNvPr>
          <p:cNvSpPr>
            <a:spLocks noGrp="1"/>
          </p:cNvSpPr>
          <p:nvPr>
            <p:ph type="title"/>
          </p:nvPr>
        </p:nvSpPr>
        <p:spPr>
          <a:xfrm>
            <a:off x="1024128" y="585216"/>
            <a:ext cx="9720072" cy="469143"/>
          </a:xfrm>
        </p:spPr>
        <p:txBody>
          <a:bodyPr>
            <a:normAutofit fontScale="90000"/>
          </a:bodyPr>
          <a:lstStyle/>
          <a:p>
            <a:br>
              <a:rPr lang="en-US" dirty="0"/>
            </a:br>
            <a:endParaRPr lang="en-US" dirty="0"/>
          </a:p>
        </p:txBody>
      </p:sp>
      <p:sp>
        <p:nvSpPr>
          <p:cNvPr id="3" name="Content Placeholder 2">
            <a:extLst>
              <a:ext uri="{FF2B5EF4-FFF2-40B4-BE49-F238E27FC236}">
                <a16:creationId xmlns:a16="http://schemas.microsoft.com/office/drawing/2014/main" id="{F339BA3C-2B56-3D3E-30E5-D9792AD1CFCC}"/>
              </a:ext>
            </a:extLst>
          </p:cNvPr>
          <p:cNvSpPr>
            <a:spLocks noGrp="1"/>
          </p:cNvSpPr>
          <p:nvPr>
            <p:ph idx="1"/>
          </p:nvPr>
        </p:nvSpPr>
        <p:spPr>
          <a:xfrm>
            <a:off x="1024128" y="961053"/>
            <a:ext cx="9720073" cy="5348307"/>
          </a:xfrm>
        </p:spPr>
        <p:txBody>
          <a:bodyPr>
            <a:normAutofit/>
          </a:bodyPr>
          <a:lstStyle/>
          <a:p>
            <a:pPr marL="0" indent="0">
              <a:buNone/>
            </a:pPr>
            <a:r>
              <a:rPr lang="en-US" dirty="0"/>
              <a:t>PROBLEM SOLVING:</a:t>
            </a:r>
          </a:p>
          <a:p>
            <a:pPr marL="457200" indent="-457200">
              <a:buFont typeface="+mj-lt"/>
              <a:buAutoNum type="arabicPeriod"/>
            </a:pPr>
            <a:r>
              <a:rPr lang="en-US" dirty="0"/>
              <a:t>The mass of water vapor in a given volume of air is 12 grams, and the volume of air is 3 cubic meters. Calculate the absolute humidity in grams per cubic meter.</a:t>
            </a:r>
          </a:p>
          <a:p>
            <a:pPr marL="457200" indent="-457200">
              <a:buFont typeface="+mj-lt"/>
              <a:buAutoNum type="arabicPeriod"/>
            </a:pPr>
            <a:r>
              <a:rPr lang="en-US" dirty="0"/>
              <a:t>If the absolute humidity of air at a constant temperature is 8 grams per cubic meter, and the volume of air is 2.5 cubic meters, what is the mass of water vapor present?</a:t>
            </a:r>
          </a:p>
          <a:p>
            <a:pPr marL="457200" indent="-457200">
              <a:buFont typeface="+mj-lt"/>
              <a:buAutoNum type="arabicPeriod"/>
            </a:pPr>
            <a:r>
              <a:rPr lang="en-US" dirty="0"/>
              <a:t>The absolute humidity of air is 6 grams per cubic meter, and the mass of water vapor is 24 grams. Find the volume of air.</a:t>
            </a:r>
          </a:p>
          <a:p>
            <a:pPr marL="457200" indent="-457200">
              <a:buFont typeface="+mj-lt"/>
              <a:buAutoNum type="arabicPeriod"/>
            </a:pPr>
            <a:r>
              <a:rPr lang="en-US" dirty="0"/>
              <a:t>At a constant temperature of 25°C, the air contains 15 grams of water vapor per cubic meter. Calculate the relative humidity given that the maximum amount of water vapor the air can hold at this temperature is 20 grams per cubic meter.</a:t>
            </a:r>
          </a:p>
          <a:p>
            <a:pPr marL="457200" indent="-457200">
              <a:buFont typeface="+mj-lt"/>
              <a:buAutoNum type="arabicPeriod"/>
            </a:pPr>
            <a:r>
              <a:rPr lang="en-US" dirty="0"/>
              <a:t>The air in a room at 20°C has a water vapor content of 12 grams per cubic meter. If the maximum water vapor content at this temperature is 16 grams per cubic meter, what is the relative humidity?</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802799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76</TotalTime>
  <Words>610</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Söhne</vt:lpstr>
      <vt:lpstr>Tw Cen MT</vt:lpstr>
      <vt:lpstr>Tw Cen MT Condensed</vt:lpstr>
      <vt:lpstr>Wingdings 3</vt:lpstr>
      <vt:lpstr>Integral</vt:lpstr>
      <vt:lpstr>CALCULATING HUMIDITY</vt:lpstr>
      <vt:lpstr>ABSOLUTE HUMIDITY</vt:lpstr>
      <vt:lpstr>RELATIVE HUMIDITY</vt:lpstr>
      <vt:lpstr>PowerPoint Presentation</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HUMIDITY</dc:title>
  <dc:creator>A0087</dc:creator>
  <cp:lastModifiedBy>A0087</cp:lastModifiedBy>
  <cp:revision>2</cp:revision>
  <dcterms:created xsi:type="dcterms:W3CDTF">2024-02-05T01:44:44Z</dcterms:created>
  <dcterms:modified xsi:type="dcterms:W3CDTF">2024-02-05T03:01:41Z</dcterms:modified>
</cp:coreProperties>
</file>