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1" r:id="rId7"/>
    <p:sldId id="262" r:id="rId8"/>
    <p:sldId id="265" r:id="rId9"/>
    <p:sldId id="266" r:id="rId10"/>
    <p:sldId id="267" r:id="rId11"/>
    <p:sldId id="268" r:id="rId12"/>
    <p:sldId id="264"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30C136B-1F4B-412C-9666-342D4EC2F01B}" type="datetimeFigureOut">
              <a:rPr lang="th-TH" smtClean="0"/>
              <a:pPr/>
              <a:t>03/12/61</a:t>
            </a:fld>
            <a:endParaRPr lang="th-TH"/>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h-TH"/>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5339B78-4839-4185-85C8-5780930488A6}" type="slidenum">
              <a:rPr lang="th-TH" smtClean="0"/>
              <a:pPr/>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C136B-1F4B-412C-9666-342D4EC2F01B}" type="datetimeFigureOut">
              <a:rPr lang="th-TH" smtClean="0"/>
              <a:pPr/>
              <a:t>03/12/61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5339B78-4839-4185-85C8-5780930488A6}"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C136B-1F4B-412C-9666-342D4EC2F01B}" type="datetimeFigureOut">
              <a:rPr lang="th-TH" smtClean="0"/>
              <a:pPr/>
              <a:t>03/12/61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5339B78-4839-4185-85C8-5780930488A6}"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30C136B-1F4B-412C-9666-342D4EC2F01B}" type="datetimeFigureOut">
              <a:rPr lang="th-TH" smtClean="0"/>
              <a:pPr/>
              <a:t>03/12/61</a:t>
            </a:fld>
            <a:endParaRPr lang="th-TH"/>
          </a:p>
        </p:txBody>
      </p:sp>
      <p:sp>
        <p:nvSpPr>
          <p:cNvPr id="9" name="Slide Number Placeholder 8"/>
          <p:cNvSpPr>
            <a:spLocks noGrp="1"/>
          </p:cNvSpPr>
          <p:nvPr>
            <p:ph type="sldNum" sz="quarter" idx="15"/>
          </p:nvPr>
        </p:nvSpPr>
        <p:spPr/>
        <p:txBody>
          <a:bodyPr rtlCol="0"/>
          <a:lstStyle/>
          <a:p>
            <a:fld id="{A5339B78-4839-4185-85C8-5780930488A6}" type="slidenum">
              <a:rPr lang="th-TH" smtClean="0"/>
              <a:pPr/>
              <a:t>‹#›</a:t>
            </a:fld>
            <a:endParaRPr lang="th-TH"/>
          </a:p>
        </p:txBody>
      </p:sp>
      <p:sp>
        <p:nvSpPr>
          <p:cNvPr id="10" name="Footer Placeholder 9"/>
          <p:cNvSpPr>
            <a:spLocks noGrp="1"/>
          </p:cNvSpPr>
          <p:nvPr>
            <p:ph type="ftr" sz="quarter" idx="16"/>
          </p:nvPr>
        </p:nvSpPr>
        <p:spPr/>
        <p:txBody>
          <a:bodyPr rtlCol="0"/>
          <a:lstStyle/>
          <a:p>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30C136B-1F4B-412C-9666-342D4EC2F01B}" type="datetimeFigureOut">
              <a:rPr lang="th-TH" smtClean="0"/>
              <a:pPr/>
              <a:t>03/12/61</a:t>
            </a:fld>
            <a:endParaRPr lang="th-TH"/>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h-TH"/>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5339B78-4839-4185-85C8-5780930488A6}"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0C136B-1F4B-412C-9666-342D4EC2F01B}" type="datetimeFigureOut">
              <a:rPr lang="th-TH" smtClean="0"/>
              <a:pPr/>
              <a:t>03/12/61</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5339B78-4839-4185-85C8-5780930488A6}" type="slidenum">
              <a:rPr lang="th-TH" smtClean="0"/>
              <a:pPr/>
              <a:t>‹#›</a:t>
            </a:fld>
            <a:endParaRPr lang="th-TH"/>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30C136B-1F4B-412C-9666-342D4EC2F01B}" type="datetimeFigureOut">
              <a:rPr lang="th-TH" smtClean="0"/>
              <a:pPr/>
              <a:t>03/12/61</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A5339B78-4839-4185-85C8-5780930488A6}" type="slidenum">
              <a:rPr lang="th-TH" smtClean="0"/>
              <a:pPr/>
              <a:t>‹#›</a:t>
            </a:fld>
            <a:endParaRPr lang="th-TH"/>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30C136B-1F4B-412C-9666-342D4EC2F01B}" type="datetimeFigureOut">
              <a:rPr lang="th-TH" smtClean="0"/>
              <a:pPr/>
              <a:t>03/12/61</a:t>
            </a:fld>
            <a:endParaRPr lang="th-TH"/>
          </a:p>
        </p:txBody>
      </p:sp>
      <p:sp>
        <p:nvSpPr>
          <p:cNvPr id="7" name="Slide Number Placeholder 6"/>
          <p:cNvSpPr>
            <a:spLocks noGrp="1"/>
          </p:cNvSpPr>
          <p:nvPr>
            <p:ph type="sldNum" sz="quarter" idx="11"/>
          </p:nvPr>
        </p:nvSpPr>
        <p:spPr/>
        <p:txBody>
          <a:bodyPr rtlCol="0"/>
          <a:lstStyle/>
          <a:p>
            <a:fld id="{A5339B78-4839-4185-85C8-5780930488A6}" type="slidenum">
              <a:rPr lang="th-TH" smtClean="0"/>
              <a:pPr/>
              <a:t>‹#›</a:t>
            </a:fld>
            <a:endParaRPr lang="th-TH"/>
          </a:p>
        </p:txBody>
      </p:sp>
      <p:sp>
        <p:nvSpPr>
          <p:cNvPr id="8" name="Footer Placeholder 7"/>
          <p:cNvSpPr>
            <a:spLocks noGrp="1"/>
          </p:cNvSpPr>
          <p:nvPr>
            <p:ph type="ftr" sz="quarter" idx="12"/>
          </p:nvPr>
        </p:nvSpPr>
        <p:spPr/>
        <p:txBody>
          <a:bodyPr rtlCol="0"/>
          <a:lstStyle/>
          <a:p>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C136B-1F4B-412C-9666-342D4EC2F01B}" type="datetimeFigureOut">
              <a:rPr lang="th-TH" smtClean="0"/>
              <a:pPr/>
              <a:t>03/12/61</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A5339B78-4839-4185-85C8-5780930488A6}"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30C136B-1F4B-412C-9666-342D4EC2F01B}" type="datetimeFigureOut">
              <a:rPr lang="th-TH" smtClean="0"/>
              <a:pPr/>
              <a:t>03/12/61</a:t>
            </a:fld>
            <a:endParaRPr lang="th-TH"/>
          </a:p>
        </p:txBody>
      </p:sp>
      <p:sp>
        <p:nvSpPr>
          <p:cNvPr id="22" name="Slide Number Placeholder 21"/>
          <p:cNvSpPr>
            <a:spLocks noGrp="1"/>
          </p:cNvSpPr>
          <p:nvPr>
            <p:ph type="sldNum" sz="quarter" idx="15"/>
          </p:nvPr>
        </p:nvSpPr>
        <p:spPr/>
        <p:txBody>
          <a:bodyPr rtlCol="0"/>
          <a:lstStyle/>
          <a:p>
            <a:fld id="{A5339B78-4839-4185-85C8-5780930488A6}" type="slidenum">
              <a:rPr lang="th-TH" smtClean="0"/>
              <a:pPr/>
              <a:t>‹#›</a:t>
            </a:fld>
            <a:endParaRPr lang="th-TH"/>
          </a:p>
        </p:txBody>
      </p:sp>
      <p:sp>
        <p:nvSpPr>
          <p:cNvPr id="23" name="Footer Placeholder 22"/>
          <p:cNvSpPr>
            <a:spLocks noGrp="1"/>
          </p:cNvSpPr>
          <p:nvPr>
            <p:ph type="ftr" sz="quarter" idx="16"/>
          </p:nvPr>
        </p:nvSpPr>
        <p:spPr/>
        <p:txBody>
          <a:bodyPr rtlCol="0"/>
          <a:lstStyle/>
          <a:p>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30C136B-1F4B-412C-9666-342D4EC2F01B}" type="datetimeFigureOut">
              <a:rPr lang="th-TH" smtClean="0"/>
              <a:pPr/>
              <a:t>03/12/61</a:t>
            </a:fld>
            <a:endParaRPr lang="th-TH"/>
          </a:p>
        </p:txBody>
      </p:sp>
      <p:sp>
        <p:nvSpPr>
          <p:cNvPr id="18" name="Slide Number Placeholder 17"/>
          <p:cNvSpPr>
            <a:spLocks noGrp="1"/>
          </p:cNvSpPr>
          <p:nvPr>
            <p:ph type="sldNum" sz="quarter" idx="11"/>
          </p:nvPr>
        </p:nvSpPr>
        <p:spPr/>
        <p:txBody>
          <a:bodyPr rtlCol="0"/>
          <a:lstStyle/>
          <a:p>
            <a:fld id="{A5339B78-4839-4185-85C8-5780930488A6}" type="slidenum">
              <a:rPr lang="th-TH" smtClean="0"/>
              <a:pPr/>
              <a:t>‹#›</a:t>
            </a:fld>
            <a:endParaRPr lang="th-TH"/>
          </a:p>
        </p:txBody>
      </p:sp>
      <p:sp>
        <p:nvSpPr>
          <p:cNvPr id="21" name="Footer Placeholder 20"/>
          <p:cNvSpPr>
            <a:spLocks noGrp="1"/>
          </p:cNvSpPr>
          <p:nvPr>
            <p:ph type="ftr" sz="quarter" idx="12"/>
          </p:nvPr>
        </p:nvSpPr>
        <p:spPr/>
        <p:txBody>
          <a:bodyPr rtlCol="0"/>
          <a:lstStyle/>
          <a:p>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0C136B-1F4B-412C-9666-342D4EC2F01B}" type="datetimeFigureOut">
              <a:rPr lang="th-TH" smtClean="0"/>
              <a:pPr/>
              <a:t>03/12/61</a:t>
            </a:fld>
            <a:endParaRPr lang="th-TH"/>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h-TH"/>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5339B78-4839-4185-85C8-5780930488A6}"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HEAT</a:t>
            </a:r>
            <a:endParaRPr lang="th-TH" dirty="0"/>
          </a:p>
        </p:txBody>
      </p:sp>
      <p:sp>
        <p:nvSpPr>
          <p:cNvPr id="3" name="Subtitle 2"/>
          <p:cNvSpPr>
            <a:spLocks noGrp="1"/>
          </p:cNvSpPr>
          <p:nvPr>
            <p:ph type="subTitle" idx="1"/>
          </p:nvPr>
        </p:nvSpPr>
        <p:spPr/>
        <p:txBody>
          <a:bodyPr/>
          <a:lstStyle/>
          <a:p>
            <a:r>
              <a:rPr lang="en-US" dirty="0" smtClean="0"/>
              <a:t>Lesson 2: Effects of Heat on Matter</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th-TH" dirty="0"/>
          </a:p>
        </p:txBody>
      </p:sp>
      <p:sp>
        <p:nvSpPr>
          <p:cNvPr id="3" name="Content Placeholder 2"/>
          <p:cNvSpPr>
            <a:spLocks noGrp="1"/>
          </p:cNvSpPr>
          <p:nvPr>
            <p:ph sz="quarter" idx="1"/>
          </p:nvPr>
        </p:nvSpPr>
        <p:spPr/>
        <p:txBody>
          <a:bodyPr/>
          <a:lstStyle/>
          <a:p>
            <a:r>
              <a:rPr lang="en-US" dirty="0" smtClean="0"/>
              <a:t>How much energy must be provided to raise the temperature of 2 kg of water from 25ºC to 35ºC?</a:t>
            </a:r>
          </a:p>
          <a:p>
            <a:endParaRPr lang="en-US" dirty="0" smtClean="0"/>
          </a:p>
          <a:p>
            <a:r>
              <a:rPr lang="en-US" dirty="0" smtClean="0"/>
              <a:t>Solution:</a:t>
            </a:r>
          </a:p>
          <a:p>
            <a:pPr lvl="1"/>
            <a:r>
              <a:rPr lang="en-US" dirty="0" smtClean="0"/>
              <a:t>Mass, m = 2 kg</a:t>
            </a:r>
          </a:p>
          <a:p>
            <a:pPr lvl="1"/>
            <a:r>
              <a:rPr lang="en-US" dirty="0" smtClean="0"/>
              <a:t>Specific heat capacity of water, c = 4200 J/kg ºC</a:t>
            </a:r>
          </a:p>
          <a:p>
            <a:pPr lvl="1"/>
            <a:r>
              <a:rPr lang="en-US" dirty="0" smtClean="0"/>
              <a:t>Change in temperature </a:t>
            </a:r>
            <a:r>
              <a:rPr lang="el-GR" dirty="0" smtClean="0"/>
              <a:t>θ</a:t>
            </a:r>
            <a:r>
              <a:rPr lang="en-US" dirty="0" smtClean="0"/>
              <a:t> = 35-25 ºc = 10 ºc</a:t>
            </a:r>
          </a:p>
          <a:p>
            <a:pPr lvl="1"/>
            <a:endParaRPr lang="en-US" dirty="0" smtClean="0"/>
          </a:p>
          <a:p>
            <a:pPr lvl="1"/>
            <a:r>
              <a:rPr lang="en-US" dirty="0" smtClean="0"/>
              <a:t>Q = mc</a:t>
            </a:r>
            <a:r>
              <a:rPr lang="el-GR" dirty="0" smtClean="0"/>
              <a:t>θ</a:t>
            </a:r>
            <a:endParaRPr lang="en-US" dirty="0" smtClean="0"/>
          </a:p>
          <a:p>
            <a:pPr lvl="1">
              <a:buNone/>
            </a:pPr>
            <a:r>
              <a:rPr lang="en-US" dirty="0" smtClean="0"/>
              <a:t>        = 2 x 4200 x 10</a:t>
            </a:r>
          </a:p>
          <a:p>
            <a:pPr lvl="1">
              <a:buNone/>
            </a:pPr>
            <a:r>
              <a:rPr lang="en-US" dirty="0" smtClean="0"/>
              <a:t>        = 84,000 J</a:t>
            </a:r>
          </a:p>
          <a:p>
            <a:pPr>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th-TH" dirty="0"/>
          </a:p>
        </p:txBody>
      </p:sp>
      <p:sp>
        <p:nvSpPr>
          <p:cNvPr id="3" name="Content Placeholder 2"/>
          <p:cNvSpPr>
            <a:spLocks noGrp="1"/>
          </p:cNvSpPr>
          <p:nvPr>
            <p:ph sz="quarter" idx="1"/>
          </p:nvPr>
        </p:nvSpPr>
        <p:spPr/>
        <p:txBody>
          <a:bodyPr/>
          <a:lstStyle/>
          <a:p>
            <a:r>
              <a:rPr lang="en-US" dirty="0" smtClean="0"/>
              <a:t>1 kg of water with the temperature of 15 ºC is placed in a refrigerator. What is its temperature after 29,400 J of heat has been removed from it?</a:t>
            </a:r>
          </a:p>
          <a:p>
            <a:endParaRPr lang="en-US" dirty="0" smtClean="0"/>
          </a:p>
          <a:p>
            <a:r>
              <a:rPr lang="en-US" dirty="0" smtClean="0"/>
              <a:t>Solution:</a:t>
            </a:r>
          </a:p>
          <a:p>
            <a:pPr lvl="1"/>
            <a:r>
              <a:rPr lang="en-US" dirty="0" smtClean="0"/>
              <a:t>Mass, m = 1 kg</a:t>
            </a:r>
          </a:p>
          <a:p>
            <a:pPr lvl="1"/>
            <a:r>
              <a:rPr lang="en-US" dirty="0" smtClean="0"/>
              <a:t>Specific heat capacity of water, c = 4200 J/kg ºC</a:t>
            </a:r>
          </a:p>
          <a:p>
            <a:pPr lvl="1"/>
            <a:r>
              <a:rPr lang="en-US" dirty="0" smtClean="0"/>
              <a:t>Heat removed, Q = 29,400 J</a:t>
            </a:r>
          </a:p>
          <a:p>
            <a:pPr lvl="1"/>
            <a:endParaRPr lang="en-US" dirty="0" smtClean="0"/>
          </a:p>
          <a:p>
            <a:pPr lvl="1"/>
            <a:r>
              <a:rPr lang="en-US" dirty="0" smtClean="0"/>
              <a:t>θ = Q/mc = 29,400/1x4200 = 7ºC</a:t>
            </a:r>
          </a:p>
          <a:p>
            <a:pPr lvl="1"/>
            <a:r>
              <a:rPr lang="en-US" dirty="0" smtClean="0"/>
              <a:t>Final Temperature = 15-7 = 8ºC</a:t>
            </a: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Related image"/>
          <p:cNvPicPr>
            <a:picLocks noChangeAspect="1" noChangeArrowheads="1"/>
          </p:cNvPicPr>
          <p:nvPr/>
        </p:nvPicPr>
        <p:blipFill>
          <a:blip r:embed="rId2" cstate="print"/>
          <a:srcRect/>
          <a:stretch>
            <a:fillRect/>
          </a:stretch>
        </p:blipFill>
        <p:spPr bwMode="auto">
          <a:xfrm>
            <a:off x="1115616" y="764704"/>
            <a:ext cx="6647723" cy="498579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Changes in states of matter</a:t>
            </a:r>
            <a:endParaRPr lang="en-US" dirty="0"/>
          </a:p>
        </p:txBody>
      </p:sp>
      <p:sp>
        <p:nvSpPr>
          <p:cNvPr id="3" name="Content Placeholder 2"/>
          <p:cNvSpPr>
            <a:spLocks noGrp="1"/>
          </p:cNvSpPr>
          <p:nvPr>
            <p:ph sz="quarter" idx="1"/>
          </p:nvPr>
        </p:nvSpPr>
        <p:spPr>
          <a:xfrm>
            <a:off x="539552" y="1556792"/>
            <a:ext cx="7416824" cy="1512168"/>
          </a:xfrm>
        </p:spPr>
        <p:txBody>
          <a:bodyPr>
            <a:normAutofit fontScale="85000" lnSpcReduction="10000"/>
          </a:bodyPr>
          <a:lstStyle/>
          <a:p>
            <a:r>
              <a:rPr lang="en-US" dirty="0" smtClean="0"/>
              <a:t>When heat is continuously supplied to an object, the temperature of the object will increase.</a:t>
            </a:r>
          </a:p>
          <a:p>
            <a:r>
              <a:rPr lang="en-US" dirty="0" smtClean="0"/>
              <a:t>It will increase to a reading where it will remain constant.</a:t>
            </a:r>
          </a:p>
          <a:p>
            <a:r>
              <a:rPr lang="en-US" dirty="0" smtClean="0"/>
              <a:t>At this moment the object changes its state.</a:t>
            </a:r>
            <a:endParaRPr lang="en-US" dirty="0"/>
          </a:p>
        </p:txBody>
      </p:sp>
      <p:pic>
        <p:nvPicPr>
          <p:cNvPr id="7" name="Content Placeholder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899592" y="3068959"/>
            <a:ext cx="6768752" cy="3321831"/>
          </a:xfrm>
        </p:spPr>
      </p:pic>
    </p:spTree>
    <p:extLst>
      <p:ext uri="{BB962C8B-B14F-4D97-AF65-F5344CB8AC3E}">
        <p14:creationId xmlns:p14="http://schemas.microsoft.com/office/powerpoint/2010/main" val="2648190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LATENT HEAT</a:t>
            </a:r>
            <a:endParaRPr lang="en-US" dirty="0"/>
          </a:p>
        </p:txBody>
      </p:sp>
      <p:sp>
        <p:nvSpPr>
          <p:cNvPr id="3" name="Content Placeholder 2"/>
          <p:cNvSpPr>
            <a:spLocks noGrp="1"/>
          </p:cNvSpPr>
          <p:nvPr>
            <p:ph sz="quarter" idx="1"/>
          </p:nvPr>
        </p:nvSpPr>
        <p:spPr/>
        <p:txBody>
          <a:bodyPr>
            <a:normAutofit/>
          </a:bodyPr>
          <a:lstStyle/>
          <a:p>
            <a:r>
              <a:rPr lang="en-US" dirty="0" smtClean="0"/>
              <a:t>When 1 kg of a substance is melting and boiling, it absorbs heat without an increase in the temperature. </a:t>
            </a:r>
          </a:p>
          <a:p>
            <a:r>
              <a:rPr lang="en-US" dirty="0" smtClean="0"/>
              <a:t>The heat absorbed is known as </a:t>
            </a:r>
            <a:r>
              <a:rPr lang="en-US" b="1" dirty="0" smtClean="0"/>
              <a:t>specific latent heat</a:t>
            </a:r>
            <a:r>
              <a:rPr lang="en-US" dirty="0" smtClean="0"/>
              <a:t>. </a:t>
            </a:r>
          </a:p>
          <a:p>
            <a:r>
              <a:rPr lang="en-US" dirty="0" smtClean="0"/>
              <a:t>Therefore, the specific latent heat of a substance is the amount of heat required to change the state of matter of 1 kg of the substance at a constant temperature. Unit is J/kg.</a:t>
            </a:r>
            <a:endParaRPr lang="en-US" dirty="0"/>
          </a:p>
        </p:txBody>
      </p:sp>
    </p:spTree>
    <p:extLst>
      <p:ext uri="{BB962C8B-B14F-4D97-AF65-F5344CB8AC3E}">
        <p14:creationId xmlns:p14="http://schemas.microsoft.com/office/powerpoint/2010/main" val="2640890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latent heat</a:t>
            </a:r>
            <a:endParaRPr lang="en-US" dirty="0"/>
          </a:p>
        </p:txBody>
      </p:sp>
      <p:sp>
        <p:nvSpPr>
          <p:cNvPr id="4" name="Content Placeholder 3"/>
          <p:cNvSpPr>
            <a:spLocks noGrp="1"/>
          </p:cNvSpPr>
          <p:nvPr>
            <p:ph sz="quarter" idx="1"/>
          </p:nvPr>
        </p:nvSpPr>
        <p:spPr/>
        <p:txBody>
          <a:bodyPr>
            <a:normAutofit fontScale="92500"/>
          </a:bodyPr>
          <a:lstStyle/>
          <a:p>
            <a:r>
              <a:rPr lang="en-US" dirty="0" smtClean="0"/>
              <a:t>When the heat being absorbed by the substance is enough to increase the kinetic energy of the particles to overcome the force of attraction between the particles, then change of state will take place. </a:t>
            </a:r>
          </a:p>
          <a:p>
            <a:r>
              <a:rPr lang="en-US" dirty="0" smtClean="0"/>
              <a:t>The quantity of heat gained or lost when a substance changes its states</a:t>
            </a:r>
            <a:endParaRPr lang="en-US" dirty="0"/>
          </a:p>
        </p:txBody>
      </p:sp>
      <p:sp>
        <p:nvSpPr>
          <p:cNvPr id="5" name="Content Placeholder 4"/>
          <p:cNvSpPr>
            <a:spLocks noGrp="1"/>
          </p:cNvSpPr>
          <p:nvPr>
            <p:ph sz="quarter" idx="2"/>
          </p:nvPr>
        </p:nvSpPr>
        <p:spPr/>
        <p:txBody>
          <a:bodyPr>
            <a:normAutofit fontScale="92500"/>
          </a:bodyPr>
          <a:lstStyle/>
          <a:p>
            <a:r>
              <a:rPr lang="en-US" b="1" i="1" dirty="0" smtClean="0"/>
              <a:t>Q = ml</a:t>
            </a:r>
          </a:p>
          <a:p>
            <a:pPr marL="0" indent="0">
              <a:buNone/>
            </a:pPr>
            <a:endParaRPr lang="en-US" i="1" dirty="0" smtClean="0"/>
          </a:p>
          <a:p>
            <a:r>
              <a:rPr lang="en-US" i="1" dirty="0" smtClean="0"/>
              <a:t>Q </a:t>
            </a:r>
            <a:r>
              <a:rPr lang="en-US" dirty="0" smtClean="0"/>
              <a:t>= heat gained or lost joules, J</a:t>
            </a:r>
          </a:p>
          <a:p>
            <a:endParaRPr lang="en-US" dirty="0" smtClean="0"/>
          </a:p>
          <a:p>
            <a:r>
              <a:rPr lang="en-US" i="1" dirty="0" smtClean="0"/>
              <a:t>m</a:t>
            </a:r>
            <a:r>
              <a:rPr lang="en-US" dirty="0" smtClean="0"/>
              <a:t> = mass of the object in kg</a:t>
            </a:r>
          </a:p>
          <a:p>
            <a:endParaRPr lang="en-US" dirty="0" smtClean="0"/>
          </a:p>
          <a:p>
            <a:r>
              <a:rPr lang="en-US" i="1" dirty="0" smtClean="0"/>
              <a:t>l</a:t>
            </a:r>
            <a:r>
              <a:rPr lang="en-US" dirty="0" smtClean="0"/>
              <a:t> = specific latent heat in J/kg</a:t>
            </a:r>
            <a:endParaRPr lang="en-US" dirty="0"/>
          </a:p>
        </p:txBody>
      </p:sp>
    </p:spTree>
    <p:extLst>
      <p:ext uri="{BB962C8B-B14F-4D97-AF65-F5344CB8AC3E}">
        <p14:creationId xmlns:p14="http://schemas.microsoft.com/office/powerpoint/2010/main" val="1916417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Specific latent heat: </a:t>
            </a:r>
            <a:br>
              <a:rPr lang="en-US" dirty="0" smtClean="0"/>
            </a:br>
            <a:r>
              <a:rPr lang="en-US" dirty="0" smtClean="0"/>
              <a:t>Vaporization &amp; fusion </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18692" y="1700808"/>
            <a:ext cx="4525516" cy="4525516"/>
          </a:xfrm>
        </p:spPr>
      </p:pic>
    </p:spTree>
    <p:extLst>
      <p:ext uri="{BB962C8B-B14F-4D97-AF65-F5344CB8AC3E}">
        <p14:creationId xmlns:p14="http://schemas.microsoft.com/office/powerpoint/2010/main" val="2270060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Content Placeholder 3"/>
              <p:cNvGraphicFramePr>
                <a:graphicFrameLocks noGrp="1"/>
              </p:cNvGraphicFramePr>
              <p:nvPr>
                <p:ph sz="quarter" idx="1"/>
                <p:extLst>
                  <p:ext uri="{D42A27DB-BD31-4B8C-83A1-F6EECF244321}">
                    <p14:modId xmlns:p14="http://schemas.microsoft.com/office/powerpoint/2010/main" val="3642882823"/>
                  </p:ext>
                </p:extLst>
              </p:nvPr>
            </p:nvGraphicFramePr>
            <p:xfrm>
              <a:off x="539552" y="1052736"/>
              <a:ext cx="7931225" cy="3896032"/>
            </p:xfrm>
            <a:graphic>
              <a:graphicData uri="http://schemas.openxmlformats.org/drawingml/2006/table">
                <a:tbl>
                  <a:tblPr firstRow="1" bandRow="1">
                    <a:tableStyleId>{5C22544A-7EE6-4342-B048-85BDC9FD1C3A}</a:tableStyleId>
                  </a:tblPr>
                  <a:tblGrid>
                    <a:gridCol w="1586245"/>
                    <a:gridCol w="1376427"/>
                    <a:gridCol w="1796063"/>
                    <a:gridCol w="1372289"/>
                    <a:gridCol w="1800201"/>
                  </a:tblGrid>
                  <a:tr h="1115615">
                    <a:tc>
                      <a:txBody>
                        <a:bodyPr/>
                        <a:lstStyle/>
                        <a:p>
                          <a:pPr algn="ctr"/>
                          <a:r>
                            <a:rPr lang="en-US" sz="1600" dirty="0" smtClean="0"/>
                            <a:t>Substances</a:t>
                          </a:r>
                          <a:endParaRPr lang="en-US" sz="1600" dirty="0"/>
                        </a:p>
                      </a:txBody>
                      <a:tcPr/>
                    </a:tc>
                    <a:tc>
                      <a:txBody>
                        <a:bodyPr/>
                        <a:lstStyle/>
                        <a:p>
                          <a:pPr algn="ctr"/>
                          <a:r>
                            <a:rPr lang="en-US" sz="1600" dirty="0" smtClean="0"/>
                            <a:t>Melting point </a:t>
                          </a:r>
                        </a:p>
                        <a:p>
                          <a:pPr algn="ctr"/>
                          <a:r>
                            <a:rPr lang="en-US" sz="1600" dirty="0" smtClean="0"/>
                            <a:t>(°C)</a:t>
                          </a:r>
                          <a:endParaRPr lang="en-US" sz="1600" dirty="0"/>
                        </a:p>
                      </a:txBody>
                      <a:tcPr/>
                    </a:tc>
                    <a:tc>
                      <a:txBody>
                        <a:bodyPr/>
                        <a:lstStyle/>
                        <a:p>
                          <a:pPr algn="ctr"/>
                          <a:r>
                            <a:rPr lang="en-US" sz="1600" dirty="0" smtClean="0"/>
                            <a:t>Specific</a:t>
                          </a:r>
                          <a:r>
                            <a:rPr lang="en-US" sz="1600" baseline="0" dirty="0" smtClean="0"/>
                            <a:t> latent heat of fusion (J/kg)</a:t>
                          </a:r>
                          <a:endParaRPr lang="en-US" sz="1600" dirty="0"/>
                        </a:p>
                      </a:txBody>
                      <a:tcPr/>
                    </a:tc>
                    <a:tc>
                      <a:txBody>
                        <a:bodyPr/>
                        <a:lstStyle/>
                        <a:p>
                          <a:pPr algn="ctr"/>
                          <a:r>
                            <a:rPr lang="en-US" sz="1600" dirty="0" smtClean="0"/>
                            <a:t>Boling point </a:t>
                          </a:r>
                        </a:p>
                        <a:p>
                          <a:pPr algn="ctr"/>
                          <a:r>
                            <a:rPr lang="en-US" sz="1600" dirty="0" smtClean="0"/>
                            <a:t>(°C)</a:t>
                          </a:r>
                        </a:p>
                        <a:p>
                          <a:pPr algn="ctr"/>
                          <a:endParaRPr lang="en-US" sz="1600" dirty="0"/>
                        </a:p>
                      </a:txBody>
                      <a:tcPr/>
                    </a:tc>
                    <a:tc>
                      <a:txBody>
                        <a:bodyPr/>
                        <a:lstStyle/>
                        <a:p>
                          <a:pPr algn="ctr"/>
                          <a:r>
                            <a:rPr lang="en-US" sz="1600" dirty="0" smtClean="0"/>
                            <a:t>Specific</a:t>
                          </a:r>
                          <a:r>
                            <a:rPr lang="en-US" sz="1600" baseline="0" dirty="0" smtClean="0"/>
                            <a:t> latent heat of vaporization</a:t>
                          </a:r>
                        </a:p>
                        <a:p>
                          <a:pPr algn="ctr"/>
                          <a:r>
                            <a:rPr lang="en-US" sz="1600" baseline="0" dirty="0" smtClean="0"/>
                            <a:t>(J/kg)</a:t>
                          </a:r>
                        </a:p>
                        <a:p>
                          <a:pPr algn="ctr"/>
                          <a:endParaRPr lang="en-US" sz="1600" dirty="0"/>
                        </a:p>
                      </a:txBody>
                      <a:tcPr/>
                    </a:tc>
                  </a:tr>
                  <a:tr h="646348">
                    <a:tc>
                      <a:txBody>
                        <a:bodyPr/>
                        <a:lstStyle/>
                        <a:p>
                          <a:r>
                            <a:rPr lang="en-US" dirty="0" smtClean="0"/>
                            <a:t>Water</a:t>
                          </a:r>
                          <a:endParaRPr lang="en-US" dirty="0"/>
                        </a:p>
                      </a:txBody>
                      <a:tcPr/>
                    </a:tc>
                    <a:tc>
                      <a:txBody>
                        <a:bodyPr/>
                        <a:lstStyle/>
                        <a:p>
                          <a:r>
                            <a:rPr lang="en-US" dirty="0" smtClean="0"/>
                            <a:t>0</a:t>
                          </a:r>
                          <a:endParaRPr lang="en-US" dirty="0"/>
                        </a:p>
                      </a:txBody>
                      <a:tcPr/>
                    </a:tc>
                    <a:tc>
                      <a:txBody>
                        <a:bodyPr/>
                        <a:lstStyle/>
                        <a:p>
                          <a:r>
                            <a:rPr lang="en-US" dirty="0" smtClean="0"/>
                            <a:t>3.36 x </a:t>
                          </a:r>
                          <a14:m>
                            <m:oMath xmlns:m="http://schemas.openxmlformats.org/officeDocument/2006/math">
                              <m:sSup>
                                <m:sSupPr>
                                  <m:ctrlPr>
                                    <a:rPr lang="en-US" i="1" smtClean="0">
                                      <a:latin typeface="Cambria Math"/>
                                    </a:rPr>
                                  </m:ctrlPr>
                                </m:sSupPr>
                                <m:e>
                                  <m:r>
                                    <a:rPr lang="en-US" b="0" i="1" smtClean="0">
                                      <a:latin typeface="Cambria Math"/>
                                    </a:rPr>
                                    <m:t>10</m:t>
                                  </m:r>
                                </m:e>
                                <m:sup>
                                  <m:r>
                                    <a:rPr lang="en-US" b="0" i="1" smtClean="0">
                                      <a:latin typeface="Cambria Math"/>
                                    </a:rPr>
                                    <m:t>5</m:t>
                                  </m:r>
                                </m:sup>
                              </m:sSup>
                            </m:oMath>
                          </a14:m>
                          <a:endParaRPr lang="en-US" dirty="0"/>
                        </a:p>
                      </a:txBody>
                      <a:tcPr/>
                    </a:tc>
                    <a:tc>
                      <a:txBody>
                        <a:bodyPr/>
                        <a:lstStyle/>
                        <a:p>
                          <a:r>
                            <a:rPr lang="en-US" dirty="0" smtClean="0"/>
                            <a:t>100</a:t>
                          </a:r>
                          <a:endParaRPr lang="en-US" dirty="0"/>
                        </a:p>
                      </a:txBody>
                      <a:tcPr/>
                    </a:tc>
                    <a:tc>
                      <a:txBody>
                        <a:bodyPr/>
                        <a:lstStyle/>
                        <a:p>
                          <a:r>
                            <a:rPr lang="en-US" dirty="0" smtClean="0"/>
                            <a:t>2.26 x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6</m:t>
                                  </m:r>
                                </m:sup>
                              </m:sSup>
                            </m:oMath>
                          </a14:m>
                          <a:endParaRPr lang="en-US" dirty="0"/>
                        </a:p>
                      </a:txBody>
                      <a:tcPr/>
                    </a:tc>
                  </a:tr>
                  <a:tr h="646348">
                    <a:tc>
                      <a:txBody>
                        <a:bodyPr/>
                        <a:lstStyle/>
                        <a:p>
                          <a:r>
                            <a:rPr lang="en-US" dirty="0" smtClean="0"/>
                            <a:t>Mercury</a:t>
                          </a:r>
                          <a:endParaRPr lang="en-US" dirty="0"/>
                        </a:p>
                      </a:txBody>
                      <a:tcPr/>
                    </a:tc>
                    <a:tc>
                      <a:txBody>
                        <a:bodyPr/>
                        <a:lstStyle/>
                        <a:p>
                          <a:r>
                            <a:rPr lang="en-US" dirty="0" smtClean="0"/>
                            <a:t>-39</a:t>
                          </a:r>
                          <a:endParaRPr lang="en-US" dirty="0"/>
                        </a:p>
                      </a:txBody>
                      <a:tcPr/>
                    </a:tc>
                    <a:tc>
                      <a:txBody>
                        <a:bodyPr/>
                        <a:lstStyle/>
                        <a:p>
                          <a:r>
                            <a:rPr lang="en-US" dirty="0" smtClean="0"/>
                            <a:t>1.14 x</a:t>
                          </a:r>
                          <a:r>
                            <a:rPr lang="en-US" baseline="0" dirty="0" smtClean="0"/>
                            <a:t>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4</m:t>
                                  </m:r>
                                </m:sup>
                              </m:sSup>
                            </m:oMath>
                          </a14:m>
                          <a:endParaRPr lang="en-US" dirty="0"/>
                        </a:p>
                      </a:txBody>
                      <a:tcPr/>
                    </a:tc>
                    <a:tc>
                      <a:txBody>
                        <a:bodyPr/>
                        <a:lstStyle/>
                        <a:p>
                          <a:r>
                            <a:rPr lang="en-US" dirty="0" smtClean="0"/>
                            <a:t>357</a:t>
                          </a:r>
                          <a:endParaRPr lang="en-US" dirty="0"/>
                        </a:p>
                      </a:txBody>
                      <a:tcPr/>
                    </a:tc>
                    <a:tc>
                      <a:txBody>
                        <a:bodyPr/>
                        <a:lstStyle/>
                        <a:p>
                          <a:r>
                            <a:rPr lang="en-US" dirty="0" smtClean="0"/>
                            <a:t>2.96 x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5</m:t>
                                  </m:r>
                                </m:sup>
                              </m:sSup>
                            </m:oMath>
                          </a14:m>
                          <a:endParaRPr lang="en-US" dirty="0"/>
                        </a:p>
                      </a:txBody>
                      <a:tcPr/>
                    </a:tc>
                  </a:tr>
                  <a:tr h="646348">
                    <a:tc>
                      <a:txBody>
                        <a:bodyPr/>
                        <a:lstStyle/>
                        <a:p>
                          <a:r>
                            <a:rPr lang="en-US" dirty="0" smtClean="0"/>
                            <a:t>Gold</a:t>
                          </a:r>
                          <a:endParaRPr lang="en-US" dirty="0"/>
                        </a:p>
                      </a:txBody>
                      <a:tcPr/>
                    </a:tc>
                    <a:tc>
                      <a:txBody>
                        <a:bodyPr/>
                        <a:lstStyle/>
                        <a:p>
                          <a:r>
                            <a:rPr lang="en-US" dirty="0" smtClean="0"/>
                            <a:t>1063</a:t>
                          </a:r>
                          <a:endParaRPr lang="en-US" dirty="0"/>
                        </a:p>
                      </a:txBody>
                      <a:tcPr/>
                    </a:tc>
                    <a:tc>
                      <a:txBody>
                        <a:bodyPr/>
                        <a:lstStyle/>
                        <a:p>
                          <a:r>
                            <a:rPr lang="en-US" dirty="0" smtClean="0"/>
                            <a:t>6.28 x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4</m:t>
                                  </m:r>
                                </m:sup>
                              </m:sSup>
                            </m:oMath>
                          </a14:m>
                          <a:endParaRPr lang="en-US" dirty="0"/>
                        </a:p>
                      </a:txBody>
                      <a:tcPr/>
                    </a:tc>
                    <a:tc>
                      <a:txBody>
                        <a:bodyPr/>
                        <a:lstStyle/>
                        <a:p>
                          <a:r>
                            <a:rPr lang="en-US" dirty="0" smtClean="0"/>
                            <a:t>2808</a:t>
                          </a:r>
                          <a:endParaRPr lang="en-US" dirty="0"/>
                        </a:p>
                      </a:txBody>
                      <a:tcPr/>
                    </a:tc>
                    <a:tc>
                      <a:txBody>
                        <a:bodyPr/>
                        <a:lstStyle/>
                        <a:p>
                          <a:r>
                            <a:rPr lang="en-US" dirty="0" smtClean="0"/>
                            <a:t>1.72 x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6</m:t>
                                  </m:r>
                                </m:sup>
                              </m:sSup>
                            </m:oMath>
                          </a14:m>
                          <a:endParaRPr lang="en-US" dirty="0"/>
                        </a:p>
                      </a:txBody>
                      <a:tcPr/>
                    </a:tc>
                  </a:tr>
                  <a:tr h="646348">
                    <a:tc>
                      <a:txBody>
                        <a:bodyPr/>
                        <a:lstStyle/>
                        <a:p>
                          <a:r>
                            <a:rPr lang="en-US" dirty="0" smtClean="0"/>
                            <a:t>Copper</a:t>
                          </a:r>
                          <a:endParaRPr lang="en-US" dirty="0"/>
                        </a:p>
                      </a:txBody>
                      <a:tcPr/>
                    </a:tc>
                    <a:tc>
                      <a:txBody>
                        <a:bodyPr/>
                        <a:lstStyle/>
                        <a:p>
                          <a:r>
                            <a:rPr lang="en-US" dirty="0" smtClean="0"/>
                            <a:t>1083</a:t>
                          </a:r>
                          <a:endParaRPr lang="en-US" dirty="0"/>
                        </a:p>
                      </a:txBody>
                      <a:tcPr/>
                    </a:tc>
                    <a:tc>
                      <a:txBody>
                        <a:bodyPr/>
                        <a:lstStyle/>
                        <a:p>
                          <a:r>
                            <a:rPr lang="en-US" dirty="0" smtClean="0"/>
                            <a:t>2.07 x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5</m:t>
                                  </m:r>
                                </m:sup>
                              </m:sSup>
                            </m:oMath>
                          </a14:m>
                          <a:endParaRPr lang="en-US" dirty="0"/>
                        </a:p>
                      </a:txBody>
                      <a:tcPr/>
                    </a:tc>
                    <a:tc>
                      <a:txBody>
                        <a:bodyPr/>
                        <a:lstStyle/>
                        <a:p>
                          <a:r>
                            <a:rPr lang="en-US" dirty="0" smtClean="0"/>
                            <a:t>2566</a:t>
                          </a:r>
                          <a:endParaRPr lang="en-US" dirty="0"/>
                        </a:p>
                      </a:txBody>
                      <a:tcPr/>
                    </a:tc>
                    <a:tc>
                      <a:txBody>
                        <a:bodyPr/>
                        <a:lstStyle/>
                        <a:p>
                          <a:r>
                            <a:rPr lang="en-US" dirty="0" smtClean="0"/>
                            <a:t>4.73 x </a:t>
                          </a:r>
                          <a14:m>
                            <m:oMath xmlns:m="http://schemas.openxmlformats.org/officeDocument/2006/math">
                              <m:sSup>
                                <m:sSupPr>
                                  <m:ctrlPr>
                                    <a:rPr kumimoji="0" lang="en-US" sz="1800" b="0"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800" b="0" i="1" u="none" strike="noStrike" kern="1200" cap="none" spc="0" normalizeH="0" baseline="0" noProof="0" smtClean="0">
                                      <a:ln>
                                        <a:noFill/>
                                      </a:ln>
                                      <a:solidFill>
                                        <a:prstClr val="black"/>
                                      </a:solidFill>
                                      <a:effectLst/>
                                      <a:uLnTx/>
                                      <a:uFillTx/>
                                      <a:latin typeface="Cambria Math"/>
                                      <a:ea typeface="+mn-ea"/>
                                      <a:cs typeface="+mn-cs"/>
                                    </a:rPr>
                                    <m:t>10</m:t>
                                  </m:r>
                                </m:e>
                                <m:sup>
                                  <m:r>
                                    <a:rPr kumimoji="0" lang="en-US" sz="1800" b="0" i="1" u="none" strike="noStrike" kern="1200" cap="none" spc="0" normalizeH="0" baseline="0" noProof="0" smtClean="0">
                                      <a:ln>
                                        <a:noFill/>
                                      </a:ln>
                                      <a:solidFill>
                                        <a:prstClr val="black"/>
                                      </a:solidFill>
                                      <a:effectLst/>
                                      <a:uLnTx/>
                                      <a:uFillTx/>
                                      <a:latin typeface="Cambria Math"/>
                                      <a:ea typeface="+mn-ea"/>
                                      <a:cs typeface="+mn-cs"/>
                                    </a:rPr>
                                    <m:t>6</m:t>
                                  </m:r>
                                </m:sup>
                              </m:sSup>
                            </m:oMath>
                          </a14:m>
                          <a:endParaRPr lang="en-US" dirty="0"/>
                        </a:p>
                      </a:txBody>
                      <a:tcPr/>
                    </a:tc>
                  </a:tr>
                </a:tbl>
              </a:graphicData>
            </a:graphic>
          </p:graphicFrame>
        </mc:Choice>
        <mc:Fallback>
          <p:graphicFrame>
            <p:nvGraphicFramePr>
              <p:cNvPr id="4" name="Content Placeholder 3"/>
              <p:cNvGraphicFramePr>
                <a:graphicFrameLocks noGrp="1"/>
              </p:cNvGraphicFramePr>
              <p:nvPr>
                <p:ph sz="quarter" idx="1"/>
                <p:extLst>
                  <p:ext uri="{D42A27DB-BD31-4B8C-83A1-F6EECF244321}">
                    <p14:modId xmlns:p14="http://schemas.microsoft.com/office/powerpoint/2010/main" val="3642882823"/>
                  </p:ext>
                </p:extLst>
              </p:nvPr>
            </p:nvGraphicFramePr>
            <p:xfrm>
              <a:off x="539552" y="1052736"/>
              <a:ext cx="7931225" cy="3896032"/>
            </p:xfrm>
            <a:graphic>
              <a:graphicData uri="http://schemas.openxmlformats.org/drawingml/2006/table">
                <a:tbl>
                  <a:tblPr firstRow="1" bandRow="1">
                    <a:tableStyleId>{5C22544A-7EE6-4342-B048-85BDC9FD1C3A}</a:tableStyleId>
                  </a:tblPr>
                  <a:tblGrid>
                    <a:gridCol w="1586245"/>
                    <a:gridCol w="1376427"/>
                    <a:gridCol w="1796063"/>
                    <a:gridCol w="1372289"/>
                    <a:gridCol w="1800201"/>
                  </a:tblGrid>
                  <a:tr h="1310640">
                    <a:tc>
                      <a:txBody>
                        <a:bodyPr/>
                        <a:lstStyle/>
                        <a:p>
                          <a:pPr algn="ctr"/>
                          <a:r>
                            <a:rPr lang="en-US" sz="1600" dirty="0" smtClean="0"/>
                            <a:t>Substances</a:t>
                          </a:r>
                          <a:endParaRPr lang="en-US" sz="1600" dirty="0"/>
                        </a:p>
                      </a:txBody>
                      <a:tcPr/>
                    </a:tc>
                    <a:tc>
                      <a:txBody>
                        <a:bodyPr/>
                        <a:lstStyle/>
                        <a:p>
                          <a:pPr algn="ctr"/>
                          <a:r>
                            <a:rPr lang="en-US" sz="1600" dirty="0" smtClean="0"/>
                            <a:t>Melting point </a:t>
                          </a:r>
                        </a:p>
                        <a:p>
                          <a:pPr algn="ctr"/>
                          <a:r>
                            <a:rPr lang="en-US" sz="1600" dirty="0" smtClean="0"/>
                            <a:t>(°C)</a:t>
                          </a:r>
                          <a:endParaRPr lang="en-US" sz="1600" dirty="0"/>
                        </a:p>
                      </a:txBody>
                      <a:tcPr/>
                    </a:tc>
                    <a:tc>
                      <a:txBody>
                        <a:bodyPr/>
                        <a:lstStyle/>
                        <a:p>
                          <a:pPr algn="ctr"/>
                          <a:r>
                            <a:rPr lang="en-US" sz="1600" dirty="0" smtClean="0"/>
                            <a:t>Specific</a:t>
                          </a:r>
                          <a:r>
                            <a:rPr lang="en-US" sz="1600" baseline="0" dirty="0" smtClean="0"/>
                            <a:t> latent heat of fusion (J/kg)</a:t>
                          </a:r>
                          <a:endParaRPr lang="en-US" sz="1600" dirty="0"/>
                        </a:p>
                      </a:txBody>
                      <a:tcPr/>
                    </a:tc>
                    <a:tc>
                      <a:txBody>
                        <a:bodyPr/>
                        <a:lstStyle/>
                        <a:p>
                          <a:pPr algn="ctr"/>
                          <a:r>
                            <a:rPr lang="en-US" sz="1600" dirty="0" smtClean="0"/>
                            <a:t>Boling point </a:t>
                          </a:r>
                        </a:p>
                        <a:p>
                          <a:pPr algn="ctr"/>
                          <a:r>
                            <a:rPr lang="en-US" sz="1600" dirty="0" smtClean="0"/>
                            <a:t>(°C)</a:t>
                          </a:r>
                        </a:p>
                        <a:p>
                          <a:pPr algn="ctr"/>
                          <a:endParaRPr lang="en-US" sz="1600" dirty="0"/>
                        </a:p>
                      </a:txBody>
                      <a:tcPr/>
                    </a:tc>
                    <a:tc>
                      <a:txBody>
                        <a:bodyPr/>
                        <a:lstStyle/>
                        <a:p>
                          <a:pPr algn="ctr"/>
                          <a:r>
                            <a:rPr lang="en-US" sz="1600" dirty="0" smtClean="0"/>
                            <a:t>Specific</a:t>
                          </a:r>
                          <a:r>
                            <a:rPr lang="en-US" sz="1600" baseline="0" dirty="0" smtClean="0"/>
                            <a:t> latent heat of vaporization</a:t>
                          </a:r>
                        </a:p>
                        <a:p>
                          <a:pPr algn="ctr"/>
                          <a:r>
                            <a:rPr lang="en-US" sz="1600" baseline="0" dirty="0" smtClean="0"/>
                            <a:t>(J/kg)</a:t>
                          </a:r>
                        </a:p>
                        <a:p>
                          <a:pPr algn="ctr"/>
                          <a:endParaRPr lang="en-US" sz="1600" dirty="0"/>
                        </a:p>
                      </a:txBody>
                      <a:tcPr/>
                    </a:tc>
                  </a:tr>
                  <a:tr h="646348">
                    <a:tc>
                      <a:txBody>
                        <a:bodyPr/>
                        <a:lstStyle/>
                        <a:p>
                          <a:r>
                            <a:rPr lang="en-US" dirty="0" smtClean="0"/>
                            <a:t>Water</a:t>
                          </a:r>
                          <a:endParaRPr lang="en-US" dirty="0"/>
                        </a:p>
                      </a:txBody>
                      <a:tcPr/>
                    </a:tc>
                    <a:tc>
                      <a:txBody>
                        <a:bodyPr/>
                        <a:lstStyle/>
                        <a:p>
                          <a:r>
                            <a:rPr lang="en-US" dirty="0" smtClean="0"/>
                            <a:t>0</a:t>
                          </a:r>
                          <a:endParaRPr lang="en-US" dirty="0"/>
                        </a:p>
                      </a:txBody>
                      <a:tcPr/>
                    </a:tc>
                    <a:tc>
                      <a:txBody>
                        <a:bodyPr/>
                        <a:lstStyle/>
                        <a:p>
                          <a:endParaRPr lang="th-TH"/>
                        </a:p>
                      </a:txBody>
                      <a:tcPr>
                        <a:blipFill rotWithShape="1">
                          <a:blip r:embed="rId2"/>
                          <a:stretch>
                            <a:fillRect l="-165085" t="-205660" r="-176271" b="-300000"/>
                          </a:stretch>
                        </a:blipFill>
                      </a:tcPr>
                    </a:tc>
                    <a:tc>
                      <a:txBody>
                        <a:bodyPr/>
                        <a:lstStyle/>
                        <a:p>
                          <a:r>
                            <a:rPr lang="en-US" dirty="0" smtClean="0"/>
                            <a:t>100</a:t>
                          </a:r>
                          <a:endParaRPr lang="en-US" dirty="0"/>
                        </a:p>
                      </a:txBody>
                      <a:tcPr/>
                    </a:tc>
                    <a:tc>
                      <a:txBody>
                        <a:bodyPr/>
                        <a:lstStyle/>
                        <a:p>
                          <a:endParaRPr lang="th-TH"/>
                        </a:p>
                      </a:txBody>
                      <a:tcPr>
                        <a:blipFill rotWithShape="1">
                          <a:blip r:embed="rId2"/>
                          <a:stretch>
                            <a:fillRect l="-341356" t="-205660" b="-300000"/>
                          </a:stretch>
                        </a:blipFill>
                      </a:tcPr>
                    </a:tc>
                  </a:tr>
                  <a:tr h="646348">
                    <a:tc>
                      <a:txBody>
                        <a:bodyPr/>
                        <a:lstStyle/>
                        <a:p>
                          <a:r>
                            <a:rPr lang="en-US" dirty="0" smtClean="0"/>
                            <a:t>Mercury</a:t>
                          </a:r>
                          <a:endParaRPr lang="en-US" dirty="0"/>
                        </a:p>
                      </a:txBody>
                      <a:tcPr/>
                    </a:tc>
                    <a:tc>
                      <a:txBody>
                        <a:bodyPr/>
                        <a:lstStyle/>
                        <a:p>
                          <a:r>
                            <a:rPr lang="en-US" dirty="0" smtClean="0"/>
                            <a:t>-39</a:t>
                          </a:r>
                          <a:endParaRPr lang="en-US" dirty="0"/>
                        </a:p>
                      </a:txBody>
                      <a:tcPr/>
                    </a:tc>
                    <a:tc>
                      <a:txBody>
                        <a:bodyPr/>
                        <a:lstStyle/>
                        <a:p>
                          <a:endParaRPr lang="th-TH"/>
                        </a:p>
                      </a:txBody>
                      <a:tcPr>
                        <a:blipFill rotWithShape="1">
                          <a:blip r:embed="rId2"/>
                          <a:stretch>
                            <a:fillRect l="-165085" t="-305660" r="-176271" b="-200000"/>
                          </a:stretch>
                        </a:blipFill>
                      </a:tcPr>
                    </a:tc>
                    <a:tc>
                      <a:txBody>
                        <a:bodyPr/>
                        <a:lstStyle/>
                        <a:p>
                          <a:r>
                            <a:rPr lang="en-US" dirty="0" smtClean="0"/>
                            <a:t>357</a:t>
                          </a:r>
                          <a:endParaRPr lang="en-US" dirty="0"/>
                        </a:p>
                      </a:txBody>
                      <a:tcPr/>
                    </a:tc>
                    <a:tc>
                      <a:txBody>
                        <a:bodyPr/>
                        <a:lstStyle/>
                        <a:p>
                          <a:endParaRPr lang="th-TH"/>
                        </a:p>
                      </a:txBody>
                      <a:tcPr>
                        <a:blipFill rotWithShape="1">
                          <a:blip r:embed="rId2"/>
                          <a:stretch>
                            <a:fillRect l="-341356" t="-305660" b="-200000"/>
                          </a:stretch>
                        </a:blipFill>
                      </a:tcPr>
                    </a:tc>
                  </a:tr>
                  <a:tr h="646348">
                    <a:tc>
                      <a:txBody>
                        <a:bodyPr/>
                        <a:lstStyle/>
                        <a:p>
                          <a:r>
                            <a:rPr lang="en-US" dirty="0" smtClean="0"/>
                            <a:t>Gold</a:t>
                          </a:r>
                          <a:endParaRPr lang="en-US" dirty="0"/>
                        </a:p>
                      </a:txBody>
                      <a:tcPr/>
                    </a:tc>
                    <a:tc>
                      <a:txBody>
                        <a:bodyPr/>
                        <a:lstStyle/>
                        <a:p>
                          <a:r>
                            <a:rPr lang="en-US" dirty="0" smtClean="0"/>
                            <a:t>1063</a:t>
                          </a:r>
                          <a:endParaRPr lang="en-US" dirty="0"/>
                        </a:p>
                      </a:txBody>
                      <a:tcPr/>
                    </a:tc>
                    <a:tc>
                      <a:txBody>
                        <a:bodyPr/>
                        <a:lstStyle/>
                        <a:p>
                          <a:endParaRPr lang="th-TH"/>
                        </a:p>
                      </a:txBody>
                      <a:tcPr>
                        <a:blipFill rotWithShape="1">
                          <a:blip r:embed="rId2"/>
                          <a:stretch>
                            <a:fillRect l="-165085" t="-405660" r="-176271" b="-100000"/>
                          </a:stretch>
                        </a:blipFill>
                      </a:tcPr>
                    </a:tc>
                    <a:tc>
                      <a:txBody>
                        <a:bodyPr/>
                        <a:lstStyle/>
                        <a:p>
                          <a:r>
                            <a:rPr lang="en-US" dirty="0" smtClean="0"/>
                            <a:t>2808</a:t>
                          </a:r>
                          <a:endParaRPr lang="en-US" dirty="0"/>
                        </a:p>
                      </a:txBody>
                      <a:tcPr/>
                    </a:tc>
                    <a:tc>
                      <a:txBody>
                        <a:bodyPr/>
                        <a:lstStyle/>
                        <a:p>
                          <a:endParaRPr lang="th-TH"/>
                        </a:p>
                      </a:txBody>
                      <a:tcPr>
                        <a:blipFill rotWithShape="1">
                          <a:blip r:embed="rId2"/>
                          <a:stretch>
                            <a:fillRect l="-341356" t="-405660" b="-100000"/>
                          </a:stretch>
                        </a:blipFill>
                      </a:tcPr>
                    </a:tc>
                  </a:tr>
                  <a:tr h="646348">
                    <a:tc>
                      <a:txBody>
                        <a:bodyPr/>
                        <a:lstStyle/>
                        <a:p>
                          <a:r>
                            <a:rPr lang="en-US" dirty="0" smtClean="0"/>
                            <a:t>Copper</a:t>
                          </a:r>
                          <a:endParaRPr lang="en-US" dirty="0"/>
                        </a:p>
                      </a:txBody>
                      <a:tcPr/>
                    </a:tc>
                    <a:tc>
                      <a:txBody>
                        <a:bodyPr/>
                        <a:lstStyle/>
                        <a:p>
                          <a:r>
                            <a:rPr lang="en-US" dirty="0" smtClean="0"/>
                            <a:t>1083</a:t>
                          </a:r>
                          <a:endParaRPr lang="en-US" dirty="0"/>
                        </a:p>
                      </a:txBody>
                      <a:tcPr/>
                    </a:tc>
                    <a:tc>
                      <a:txBody>
                        <a:bodyPr/>
                        <a:lstStyle/>
                        <a:p>
                          <a:endParaRPr lang="th-TH"/>
                        </a:p>
                      </a:txBody>
                      <a:tcPr>
                        <a:blipFill rotWithShape="1">
                          <a:blip r:embed="rId2"/>
                          <a:stretch>
                            <a:fillRect l="-165085" t="-505660" r="-176271"/>
                          </a:stretch>
                        </a:blipFill>
                      </a:tcPr>
                    </a:tc>
                    <a:tc>
                      <a:txBody>
                        <a:bodyPr/>
                        <a:lstStyle/>
                        <a:p>
                          <a:r>
                            <a:rPr lang="en-US" dirty="0" smtClean="0"/>
                            <a:t>2566</a:t>
                          </a:r>
                          <a:endParaRPr lang="en-US" dirty="0"/>
                        </a:p>
                      </a:txBody>
                      <a:tcPr/>
                    </a:tc>
                    <a:tc>
                      <a:txBody>
                        <a:bodyPr/>
                        <a:lstStyle/>
                        <a:p>
                          <a:endParaRPr lang="th-TH"/>
                        </a:p>
                      </a:txBody>
                      <a:tcPr>
                        <a:blipFill rotWithShape="1">
                          <a:blip r:embed="rId2"/>
                          <a:stretch>
                            <a:fillRect l="-341356" t="-505660"/>
                          </a:stretch>
                        </a:blipFill>
                      </a:tcPr>
                    </a:tc>
                  </a:tr>
                </a:tbl>
              </a:graphicData>
            </a:graphic>
          </p:graphicFrame>
        </mc:Fallback>
      </mc:AlternateContent>
    </p:spTree>
    <p:extLst>
      <p:ext uri="{BB962C8B-B14F-4D97-AF65-F5344CB8AC3E}">
        <p14:creationId xmlns:p14="http://schemas.microsoft.com/office/powerpoint/2010/main" val="1971897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How much energy is required to change 0.65 kg of ice into water at 0°C?</a:t>
                </a:r>
              </a:p>
              <a:p>
                <a:endParaRPr lang="en-US" dirty="0"/>
              </a:p>
              <a:p>
                <a:r>
                  <a:rPr lang="en-US" sz="1800" dirty="0" smtClean="0"/>
                  <a:t>Solution:</a:t>
                </a:r>
              </a:p>
              <a:p>
                <a:r>
                  <a:rPr lang="en-US" sz="1800" dirty="0" smtClean="0"/>
                  <a:t>Mass, </a:t>
                </a:r>
                <a:r>
                  <a:rPr lang="en-US" sz="1800" i="1" dirty="0" smtClean="0"/>
                  <a:t>m</a:t>
                </a:r>
                <a:r>
                  <a:rPr lang="en-US" sz="1800" dirty="0" smtClean="0"/>
                  <a:t> = 0.65 kg </a:t>
                </a:r>
              </a:p>
              <a:p>
                <a:r>
                  <a:rPr lang="en-US" sz="1800" dirty="0" smtClean="0"/>
                  <a:t>Specific latent heat of fusion of water, </a:t>
                </a:r>
                <a:r>
                  <a:rPr lang="en-US" sz="1800" i="1" dirty="0" smtClean="0"/>
                  <a:t>l</a:t>
                </a:r>
                <a:r>
                  <a:rPr lang="en-US" sz="1800" dirty="0" smtClean="0"/>
                  <a:t> = 3.36 x </a:t>
                </a:r>
                <a14:m>
                  <m:oMath xmlns:m="http://schemas.openxmlformats.org/officeDocument/2006/math">
                    <m:sSup>
                      <m:sSupPr>
                        <m:ctrlPr>
                          <a:rPr lang="en-US" sz="1800" i="1">
                            <a:solidFill>
                              <a:prstClr val="black"/>
                            </a:solidFill>
                            <a:latin typeface="Cambria Math"/>
                          </a:rPr>
                        </m:ctrlPr>
                      </m:sSupPr>
                      <m:e>
                        <m:r>
                          <a:rPr lang="en-US" sz="1800" i="1">
                            <a:solidFill>
                              <a:prstClr val="black"/>
                            </a:solidFill>
                            <a:latin typeface="Cambria Math"/>
                          </a:rPr>
                          <m:t>10</m:t>
                        </m:r>
                      </m:e>
                      <m:sup>
                        <m:r>
                          <a:rPr lang="en-US" sz="1800" i="1">
                            <a:solidFill>
                              <a:prstClr val="black"/>
                            </a:solidFill>
                            <a:latin typeface="Cambria Math"/>
                          </a:rPr>
                          <m:t>5</m:t>
                        </m:r>
                      </m:sup>
                    </m:sSup>
                  </m:oMath>
                </a14:m>
                <a:r>
                  <a:rPr lang="en-US" sz="1800" dirty="0" smtClean="0"/>
                  <a:t> J/kg</a:t>
                </a:r>
              </a:p>
              <a:p>
                <a:r>
                  <a:rPr lang="en-US" sz="1800" dirty="0" smtClean="0"/>
                  <a:t>Heat needed, </a:t>
                </a:r>
                <a:r>
                  <a:rPr lang="en-US" sz="1800" i="1" dirty="0" smtClean="0"/>
                  <a:t>Q = ml = </a:t>
                </a:r>
                <a:r>
                  <a:rPr lang="en-US" sz="1800" dirty="0" smtClean="0"/>
                  <a:t>0.65 kg  x 3.36 x </a:t>
                </a:r>
                <a14:m>
                  <m:oMath xmlns:m="http://schemas.openxmlformats.org/officeDocument/2006/math">
                    <m:sSup>
                      <m:sSupPr>
                        <m:ctrlPr>
                          <a:rPr lang="en-US" sz="1800">
                            <a:solidFill>
                              <a:prstClr val="black"/>
                            </a:solidFill>
                            <a:latin typeface="Cambria Math"/>
                          </a:rPr>
                        </m:ctrlPr>
                      </m:sSupPr>
                      <m:e>
                        <m:r>
                          <a:rPr lang="en-US" sz="1800" i="0">
                            <a:solidFill>
                              <a:prstClr val="black"/>
                            </a:solidFill>
                            <a:latin typeface="Cambria Math"/>
                          </a:rPr>
                          <m:t>10</m:t>
                        </m:r>
                      </m:e>
                      <m:sup>
                        <m:r>
                          <a:rPr lang="en-US" sz="1800" i="0">
                            <a:solidFill>
                              <a:prstClr val="black"/>
                            </a:solidFill>
                            <a:latin typeface="Cambria Math"/>
                          </a:rPr>
                          <m:t>5</m:t>
                        </m:r>
                      </m:sup>
                    </m:sSup>
                  </m:oMath>
                </a14:m>
                <a:r>
                  <a:rPr lang="en-US" sz="1800" dirty="0" smtClean="0"/>
                  <a:t> J/kg = </a:t>
                </a:r>
                <a:r>
                  <a:rPr lang="en-US" sz="1800" b="1" dirty="0" smtClean="0"/>
                  <a:t>2.18 x </a:t>
                </a:r>
                <a14:m>
                  <m:oMath xmlns:m="http://schemas.openxmlformats.org/officeDocument/2006/math">
                    <m:sSup>
                      <m:sSupPr>
                        <m:ctrlPr>
                          <a:rPr lang="en-US" sz="1800" b="1">
                            <a:solidFill>
                              <a:prstClr val="black"/>
                            </a:solidFill>
                            <a:latin typeface="Cambria Math"/>
                          </a:rPr>
                        </m:ctrlPr>
                      </m:sSupPr>
                      <m:e>
                        <m:r>
                          <a:rPr lang="en-US" sz="1800" b="1" i="0">
                            <a:solidFill>
                              <a:prstClr val="black"/>
                            </a:solidFill>
                            <a:latin typeface="Cambria Math"/>
                          </a:rPr>
                          <m:t>𝟏𝟎</m:t>
                        </m:r>
                      </m:e>
                      <m:sup>
                        <m:r>
                          <a:rPr lang="en-US" sz="1800" b="1" i="0">
                            <a:solidFill>
                              <a:prstClr val="black"/>
                            </a:solidFill>
                            <a:latin typeface="Cambria Math"/>
                          </a:rPr>
                          <m:t>𝟓</m:t>
                        </m:r>
                      </m:sup>
                    </m:sSup>
                  </m:oMath>
                </a14:m>
                <a:r>
                  <a:rPr lang="en-US" sz="1800" b="1" dirty="0" smtClean="0"/>
                  <a:t> J</a:t>
                </a:r>
                <a:endParaRPr lang="en-US" sz="1800" b="1"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1473524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6.78 x </a:t>
                </a:r>
                <a14:m>
                  <m:oMath xmlns:m="http://schemas.openxmlformats.org/officeDocument/2006/math">
                    <m:sSup>
                      <m:sSupPr>
                        <m:ctrlPr>
                          <a:rPr lang="en-US" sz="1800" i="1">
                            <a:solidFill>
                              <a:prstClr val="black"/>
                            </a:solidFill>
                            <a:latin typeface="Cambria Math"/>
                          </a:rPr>
                        </m:ctrlPr>
                      </m:sSupPr>
                      <m:e>
                        <m:r>
                          <a:rPr lang="en-US" sz="1800" i="1">
                            <a:solidFill>
                              <a:prstClr val="black"/>
                            </a:solidFill>
                            <a:latin typeface="Cambria Math"/>
                          </a:rPr>
                          <m:t>10</m:t>
                        </m:r>
                      </m:e>
                      <m:sup>
                        <m:r>
                          <a:rPr lang="en-US" sz="1800" b="0" i="1" smtClean="0">
                            <a:solidFill>
                              <a:prstClr val="black"/>
                            </a:solidFill>
                            <a:latin typeface="Cambria Math"/>
                          </a:rPr>
                          <m:t>6</m:t>
                        </m:r>
                      </m:sup>
                    </m:sSup>
                  </m:oMath>
                </a14:m>
                <a:r>
                  <a:rPr lang="en-US" dirty="0" smtClean="0"/>
                  <a:t> J of heat energy is removed from a mass of steam at 100 °C. What is the mass of water produced?</a:t>
                </a:r>
              </a:p>
              <a:p>
                <a:endParaRPr lang="en-US" dirty="0"/>
              </a:p>
              <a:p>
                <a:r>
                  <a:rPr lang="en-US" sz="1800" dirty="0" smtClean="0"/>
                  <a:t>Solution: </a:t>
                </a:r>
              </a:p>
              <a:p>
                <a:r>
                  <a:rPr lang="en-US" sz="1800" dirty="0" smtClean="0"/>
                  <a:t>Specific latent heat of vaporization of water, l = 2.26 x </a:t>
                </a:r>
                <a14:m>
                  <m:oMath xmlns:m="http://schemas.openxmlformats.org/officeDocument/2006/math">
                    <m:sSup>
                      <m:sSupPr>
                        <m:ctrlPr>
                          <a:rPr lang="en-US" sz="1800" i="1">
                            <a:solidFill>
                              <a:prstClr val="black"/>
                            </a:solidFill>
                            <a:latin typeface="Cambria Math"/>
                          </a:rPr>
                        </m:ctrlPr>
                      </m:sSupPr>
                      <m:e>
                        <m:r>
                          <a:rPr lang="en-US" sz="1800" i="1">
                            <a:solidFill>
                              <a:prstClr val="black"/>
                            </a:solidFill>
                            <a:latin typeface="Cambria Math"/>
                          </a:rPr>
                          <m:t>10</m:t>
                        </m:r>
                      </m:e>
                      <m:sup>
                        <m:r>
                          <a:rPr lang="en-US" sz="1800" b="0" i="1" smtClean="0">
                            <a:solidFill>
                              <a:prstClr val="black"/>
                            </a:solidFill>
                            <a:latin typeface="Cambria Math"/>
                          </a:rPr>
                          <m:t>6 </m:t>
                        </m:r>
                      </m:sup>
                    </m:sSup>
                  </m:oMath>
                </a14:m>
                <a:r>
                  <a:rPr lang="en-US" sz="1800" dirty="0" smtClean="0"/>
                  <a:t>J/kg</a:t>
                </a:r>
              </a:p>
              <a:p>
                <a:r>
                  <a:rPr lang="en-US" sz="1800" dirty="0" smtClean="0"/>
                  <a:t>Heat removed, Q = 6.78 x </a:t>
                </a:r>
                <a14:m>
                  <m:oMath xmlns:m="http://schemas.openxmlformats.org/officeDocument/2006/math">
                    <m:sSup>
                      <m:sSupPr>
                        <m:ctrlPr>
                          <a:rPr lang="en-US" sz="1800" i="1">
                            <a:solidFill>
                              <a:prstClr val="black"/>
                            </a:solidFill>
                            <a:latin typeface="Cambria Math"/>
                          </a:rPr>
                        </m:ctrlPr>
                      </m:sSupPr>
                      <m:e>
                        <m:r>
                          <a:rPr lang="en-US" sz="1800" i="1">
                            <a:solidFill>
                              <a:prstClr val="black"/>
                            </a:solidFill>
                            <a:latin typeface="Cambria Math"/>
                          </a:rPr>
                          <m:t>10</m:t>
                        </m:r>
                      </m:e>
                      <m:sup>
                        <m:r>
                          <a:rPr lang="en-US" sz="1800" b="0" i="1" smtClean="0">
                            <a:solidFill>
                              <a:prstClr val="black"/>
                            </a:solidFill>
                            <a:latin typeface="Cambria Math"/>
                          </a:rPr>
                          <m:t>6</m:t>
                        </m:r>
                      </m:sup>
                    </m:sSup>
                  </m:oMath>
                </a14:m>
                <a:r>
                  <a:rPr lang="en-US" sz="1800" dirty="0" smtClean="0"/>
                  <a:t> J</a:t>
                </a:r>
              </a:p>
              <a:p>
                <a:r>
                  <a:rPr lang="en-US" sz="1800" i="1" dirty="0" smtClean="0"/>
                  <a:t>Q = ml</a:t>
                </a:r>
              </a:p>
              <a:p>
                <a:r>
                  <a:rPr lang="en-US" sz="1800" i="1" dirty="0"/>
                  <a:t>m</a:t>
                </a:r>
                <a:r>
                  <a:rPr lang="en-US" sz="1800" i="1" dirty="0" smtClean="0"/>
                  <a:t> = Q/l = </a:t>
                </a:r>
                <a:r>
                  <a:rPr lang="en-US" sz="1800" dirty="0" smtClean="0"/>
                  <a:t>6.78 x </a:t>
                </a:r>
                <a14:m>
                  <m:oMath xmlns:m="http://schemas.openxmlformats.org/officeDocument/2006/math">
                    <m:sSup>
                      <m:sSupPr>
                        <m:ctrlPr>
                          <a:rPr lang="en-US" sz="1800">
                            <a:solidFill>
                              <a:prstClr val="black"/>
                            </a:solidFill>
                            <a:latin typeface="Cambria Math"/>
                          </a:rPr>
                        </m:ctrlPr>
                      </m:sSupPr>
                      <m:e>
                        <m:r>
                          <a:rPr lang="en-US" sz="1800" i="0">
                            <a:solidFill>
                              <a:prstClr val="black"/>
                            </a:solidFill>
                            <a:latin typeface="Cambria Math"/>
                          </a:rPr>
                          <m:t>10</m:t>
                        </m:r>
                      </m:e>
                      <m:sup>
                        <m:r>
                          <a:rPr lang="en-US" sz="1800" b="0" i="0" smtClean="0">
                            <a:solidFill>
                              <a:prstClr val="black"/>
                            </a:solidFill>
                            <a:latin typeface="Cambria Math"/>
                          </a:rPr>
                          <m:t>6  </m:t>
                        </m:r>
                      </m:sup>
                    </m:sSup>
                  </m:oMath>
                </a14:m>
                <a:r>
                  <a:rPr lang="en-US" sz="1800" dirty="0" smtClean="0"/>
                  <a:t>J / 2.26 x </a:t>
                </a:r>
                <a14:m>
                  <m:oMath xmlns:m="http://schemas.openxmlformats.org/officeDocument/2006/math">
                    <m:sSup>
                      <m:sSupPr>
                        <m:ctrlPr>
                          <a:rPr lang="en-US" sz="1800">
                            <a:solidFill>
                              <a:prstClr val="black"/>
                            </a:solidFill>
                            <a:latin typeface="Cambria Math"/>
                          </a:rPr>
                        </m:ctrlPr>
                      </m:sSupPr>
                      <m:e>
                        <m:r>
                          <a:rPr lang="en-US" sz="1800" i="0">
                            <a:solidFill>
                              <a:prstClr val="black"/>
                            </a:solidFill>
                            <a:latin typeface="Cambria Math"/>
                          </a:rPr>
                          <m:t>10</m:t>
                        </m:r>
                      </m:e>
                      <m:sup>
                        <m:r>
                          <a:rPr lang="en-US" sz="1800" b="0" i="0" smtClean="0">
                            <a:solidFill>
                              <a:prstClr val="black"/>
                            </a:solidFill>
                            <a:latin typeface="Cambria Math"/>
                          </a:rPr>
                          <m:t>6</m:t>
                        </m:r>
                      </m:sup>
                    </m:sSup>
                  </m:oMath>
                </a14:m>
                <a:r>
                  <a:rPr lang="en-US" sz="1800" dirty="0" smtClean="0"/>
                  <a:t> J/kg = </a:t>
                </a:r>
                <a:r>
                  <a:rPr lang="en-US" sz="1800" b="1" dirty="0" smtClean="0"/>
                  <a:t>3 kg</a:t>
                </a:r>
                <a:endParaRPr lang="en-US" sz="1800" b="1"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202378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Heat on Matter</a:t>
            </a:r>
            <a:endParaRPr lang="th-TH" dirty="0"/>
          </a:p>
        </p:txBody>
      </p:sp>
      <p:sp>
        <p:nvSpPr>
          <p:cNvPr id="3" name="Content Placeholder 2"/>
          <p:cNvSpPr>
            <a:spLocks noGrp="1"/>
          </p:cNvSpPr>
          <p:nvPr>
            <p:ph sz="quarter" idx="1"/>
          </p:nvPr>
        </p:nvSpPr>
        <p:spPr/>
        <p:txBody>
          <a:bodyPr/>
          <a:lstStyle/>
          <a:p>
            <a:pPr marL="514350" indent="-514350">
              <a:buFont typeface="+mj-lt"/>
              <a:buAutoNum type="alphaLcParenR"/>
            </a:pPr>
            <a:r>
              <a:rPr lang="en-US" dirty="0" smtClean="0"/>
              <a:t>Expansion or Contraction</a:t>
            </a:r>
          </a:p>
          <a:p>
            <a:pPr marL="514350" indent="-514350">
              <a:buFont typeface="+mj-lt"/>
              <a:buAutoNum type="alphaLcParenR"/>
            </a:pPr>
            <a:r>
              <a:rPr lang="en-US" dirty="0" smtClean="0"/>
              <a:t>Changes in Temperature</a:t>
            </a:r>
          </a:p>
          <a:p>
            <a:pPr marL="514350" indent="-514350">
              <a:buFont typeface="+mj-lt"/>
              <a:buAutoNum type="alphaLcParenR"/>
            </a:pPr>
            <a:r>
              <a:rPr lang="en-US" dirty="0" smtClean="0"/>
              <a:t>Changes in States of Matter</a:t>
            </a:r>
            <a:endParaRPr lang="th-T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a:bodyPr>
          <a:lstStyle/>
          <a:p>
            <a:pPr algn="ctr"/>
            <a:r>
              <a:rPr lang="en-US" sz="2000" dirty="0" smtClean="0"/>
              <a:t>Application of specific latent heat</a:t>
            </a:r>
            <a:endParaRPr lang="en-US" sz="20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43608" y="980728"/>
            <a:ext cx="6624736" cy="5568300"/>
          </a:xfrm>
        </p:spPr>
      </p:pic>
    </p:spTree>
    <p:extLst>
      <p:ext uri="{BB962C8B-B14F-4D97-AF65-F5344CB8AC3E}">
        <p14:creationId xmlns:p14="http://schemas.microsoft.com/office/powerpoint/2010/main" val="1962320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55576" y="2420888"/>
            <a:ext cx="7467600" cy="1143000"/>
          </a:xfrm>
        </p:spPr>
        <p:txBody>
          <a:bodyPr>
            <a:noAutofit/>
          </a:bodyPr>
          <a:lstStyle/>
          <a:p>
            <a:pPr algn="ctr"/>
            <a:r>
              <a:rPr lang="en-US" sz="4000" dirty="0" smtClean="0"/>
              <a:t>Answer </a:t>
            </a:r>
            <a:br>
              <a:rPr lang="en-US" sz="4000" dirty="0" smtClean="0"/>
            </a:br>
            <a:r>
              <a:rPr lang="en-US" sz="4000" dirty="0" smtClean="0"/>
              <a:t>TEST YOURSELF 6.2</a:t>
            </a:r>
            <a:endParaRPr lang="en-US" sz="4000" dirty="0"/>
          </a:p>
        </p:txBody>
      </p:sp>
    </p:spTree>
    <p:extLst>
      <p:ext uri="{BB962C8B-B14F-4D97-AF65-F5344CB8AC3E}">
        <p14:creationId xmlns:p14="http://schemas.microsoft.com/office/powerpoint/2010/main" val="186549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Expansion and Contraction of Matter</a:t>
            </a:r>
            <a:endParaRPr lang="th-TH" dirty="0"/>
          </a:p>
        </p:txBody>
      </p:sp>
      <p:sp>
        <p:nvSpPr>
          <p:cNvPr id="3" name="Content Placeholder 2"/>
          <p:cNvSpPr>
            <a:spLocks noGrp="1"/>
          </p:cNvSpPr>
          <p:nvPr>
            <p:ph sz="quarter" idx="1"/>
          </p:nvPr>
        </p:nvSpPr>
        <p:spPr/>
        <p:txBody>
          <a:bodyPr>
            <a:normAutofit fontScale="92500"/>
          </a:bodyPr>
          <a:lstStyle/>
          <a:p>
            <a:r>
              <a:rPr lang="en-US" dirty="0" smtClean="0"/>
              <a:t>Expands when heated</a:t>
            </a:r>
          </a:p>
          <a:p>
            <a:r>
              <a:rPr lang="en-US" dirty="0" smtClean="0"/>
              <a:t>Contacts when cooled</a:t>
            </a:r>
          </a:p>
          <a:p>
            <a:endParaRPr lang="en-US" dirty="0"/>
          </a:p>
          <a:p>
            <a:r>
              <a:rPr lang="en-US" dirty="0" smtClean="0"/>
              <a:t>NOTE: The particles themselves do not expand or contract when heated or cooled. It’s the increase of heat pushing the atoms far apart or the decrease of heat pulling them closer to each other. </a:t>
            </a:r>
          </a:p>
        </p:txBody>
      </p:sp>
      <p:pic>
        <p:nvPicPr>
          <p:cNvPr id="5" name="Content Placeholder 4" descr="stock-photo-states-of-matter-phase-or-state-of-matter-and-phase-transition-this-diagram-shows-the-different-489782680-1150x647.jpg"/>
          <p:cNvPicPr>
            <a:picLocks noGrp="1" noChangeAspect="1"/>
          </p:cNvPicPr>
          <p:nvPr>
            <p:ph sz="quarter" idx="2"/>
          </p:nvPr>
        </p:nvPicPr>
        <p:blipFill>
          <a:blip r:embed="rId2" cstate="print"/>
          <a:stretch>
            <a:fillRect/>
          </a:stretch>
        </p:blipFill>
        <p:spPr>
          <a:xfrm>
            <a:off x="4355976" y="2348880"/>
            <a:ext cx="4223653" cy="273630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3568" y="1196752"/>
            <a:ext cx="7772400" cy="1470025"/>
          </a:xfrm>
        </p:spPr>
        <p:txBody>
          <a:bodyPr/>
          <a:lstStyle/>
          <a:p>
            <a:r>
              <a:rPr lang="en-US" dirty="0" smtClean="0"/>
              <a:t>Group </a:t>
            </a:r>
            <a:r>
              <a:rPr lang="en-US" dirty="0" err="1" smtClean="0"/>
              <a:t>Roleplay</a:t>
            </a:r>
            <a:r>
              <a:rPr lang="en-US" dirty="0" smtClean="0"/>
              <a:t> (5 minutes)</a:t>
            </a:r>
            <a:endParaRPr lang="th-TH" dirty="0"/>
          </a:p>
        </p:txBody>
      </p:sp>
      <p:sp>
        <p:nvSpPr>
          <p:cNvPr id="8" name="Subtitle 7"/>
          <p:cNvSpPr>
            <a:spLocks noGrp="1"/>
          </p:cNvSpPr>
          <p:nvPr>
            <p:ph type="subTitle" idx="1"/>
          </p:nvPr>
        </p:nvSpPr>
        <p:spPr>
          <a:xfrm>
            <a:off x="1371600" y="2636912"/>
            <a:ext cx="6400800" cy="3001888"/>
          </a:xfrm>
        </p:spPr>
        <p:txBody>
          <a:bodyPr>
            <a:normAutofit/>
          </a:bodyPr>
          <a:lstStyle/>
          <a:p>
            <a:r>
              <a:rPr lang="en-US" dirty="0" smtClean="0"/>
              <a:t>Group yourselves into 6 members and choose at least 3 Uses of Expansion and Contraction of Matter. Think of a profession that applies them in daily life. After the </a:t>
            </a:r>
            <a:r>
              <a:rPr lang="en-US" dirty="0" err="1" smtClean="0"/>
              <a:t>roleplay</a:t>
            </a:r>
            <a:r>
              <a:rPr lang="en-US" dirty="0" smtClean="0"/>
              <a:t>, write and explain them in your notebooks.   </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Uses of Expansion and Contraction of Matter</a:t>
            </a:r>
            <a:endParaRPr lang="th-TH" dirty="0"/>
          </a:p>
        </p:txBody>
      </p:sp>
      <p:sp>
        <p:nvSpPr>
          <p:cNvPr id="5" name="Content Placeholder 4"/>
          <p:cNvSpPr>
            <a:spLocks noGrp="1"/>
          </p:cNvSpPr>
          <p:nvPr>
            <p:ph sz="quarter" idx="1"/>
          </p:nvPr>
        </p:nvSpPr>
        <p:spPr/>
        <p:txBody>
          <a:bodyPr>
            <a:normAutofit/>
          </a:bodyPr>
          <a:lstStyle/>
          <a:p>
            <a:pPr marL="514350" indent="-514350"/>
            <a:r>
              <a:rPr lang="en-US" dirty="0" smtClean="0"/>
              <a:t>Mercury in a thermometer</a:t>
            </a:r>
          </a:p>
          <a:p>
            <a:pPr marL="514350" indent="-514350"/>
            <a:r>
              <a:rPr lang="en-US" dirty="0" smtClean="0"/>
              <a:t>Bimetallic Strip in a fire alarm, thermostat, thermometer</a:t>
            </a:r>
          </a:p>
          <a:p>
            <a:pPr marL="514350" indent="-514350"/>
            <a:r>
              <a:rPr lang="en-US" dirty="0" smtClean="0"/>
              <a:t>Metallic </a:t>
            </a:r>
            <a:r>
              <a:rPr lang="en-US" dirty="0" err="1" smtClean="0"/>
              <a:t>tyres</a:t>
            </a:r>
            <a:endParaRPr lang="en-US" dirty="0" smtClean="0"/>
          </a:p>
          <a:p>
            <a:pPr marL="514350" indent="-514350"/>
            <a:r>
              <a:rPr lang="en-US" dirty="0" smtClean="0"/>
              <a:t>Removing metal lids</a:t>
            </a:r>
          </a:p>
          <a:p>
            <a:pPr marL="514350" indent="-514350"/>
            <a:r>
              <a:rPr lang="en-US" dirty="0" smtClean="0"/>
              <a:t>Fixing axle into hub of a wheel</a:t>
            </a:r>
          </a:p>
          <a:p>
            <a:pPr marL="514350" indent="-514350"/>
            <a:r>
              <a:rPr lang="en-US" dirty="0" smtClean="0"/>
              <a:t>Rivets</a:t>
            </a:r>
          </a:p>
          <a:p>
            <a:pPr marL="514350" indent="-514350"/>
            <a:r>
              <a:rPr lang="en-US" dirty="0" smtClean="0"/>
              <a:t>Railway tracks</a:t>
            </a:r>
          </a:p>
          <a:p>
            <a:pPr marL="514350" indent="-514350"/>
            <a:r>
              <a:rPr lang="en-US" dirty="0" smtClean="0"/>
              <a:t>Concrete roads</a:t>
            </a:r>
          </a:p>
          <a:p>
            <a:pPr marL="514350" indent="-514350"/>
            <a:r>
              <a:rPr lang="en-US" dirty="0" smtClean="0"/>
              <a:t>Metal bridges</a:t>
            </a:r>
          </a:p>
          <a:p>
            <a:pPr marL="514350" indent="-514350"/>
            <a:r>
              <a:rPr lang="en-US" dirty="0" smtClean="0"/>
              <a:t>Cables</a:t>
            </a:r>
          </a:p>
          <a:p>
            <a:pPr marL="514350" indent="-514350">
              <a:buNone/>
            </a:pP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temperature</a:t>
            </a:r>
            <a:endParaRPr lang="th-TH" dirty="0"/>
          </a:p>
        </p:txBody>
      </p:sp>
      <p:sp>
        <p:nvSpPr>
          <p:cNvPr id="3" name="Content Placeholder 2"/>
          <p:cNvSpPr>
            <a:spLocks noGrp="1"/>
          </p:cNvSpPr>
          <p:nvPr>
            <p:ph sz="quarter" idx="1"/>
          </p:nvPr>
        </p:nvSpPr>
        <p:spPr/>
        <p:txBody>
          <a:bodyPr/>
          <a:lstStyle/>
          <a:p>
            <a:r>
              <a:rPr lang="en-US" dirty="0" smtClean="0"/>
              <a:t>The increase and decrease of temperature when an object is heated or cooled depends on the following:</a:t>
            </a:r>
          </a:p>
          <a:p>
            <a:pPr lvl="1"/>
            <a:r>
              <a:rPr lang="en-US" dirty="0" smtClean="0"/>
              <a:t>Mass of the object</a:t>
            </a:r>
          </a:p>
          <a:p>
            <a:pPr lvl="1"/>
            <a:r>
              <a:rPr lang="en-US" dirty="0" smtClean="0"/>
              <a:t>The substance the object is made from</a:t>
            </a:r>
          </a:p>
          <a:p>
            <a:pPr lvl="1"/>
            <a:r>
              <a:rPr lang="en-US" dirty="0" smtClean="0"/>
              <a:t>The amount of energy transferred</a:t>
            </a: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 CAPACITY</a:t>
            </a:r>
            <a:endParaRPr lang="th-TH" dirty="0"/>
          </a:p>
        </p:txBody>
      </p:sp>
      <p:sp>
        <p:nvSpPr>
          <p:cNvPr id="3" name="Content Placeholder 2"/>
          <p:cNvSpPr>
            <a:spLocks noGrp="1"/>
          </p:cNvSpPr>
          <p:nvPr>
            <p:ph sz="quarter" idx="1"/>
          </p:nvPr>
        </p:nvSpPr>
        <p:spPr>
          <a:xfrm>
            <a:off x="457200" y="1600200"/>
            <a:ext cx="7715200" cy="1540768"/>
          </a:xfrm>
        </p:spPr>
        <p:txBody>
          <a:bodyPr>
            <a:normAutofit fontScale="92500"/>
          </a:bodyPr>
          <a:lstStyle/>
          <a:p>
            <a:r>
              <a:rPr lang="en-US" dirty="0" smtClean="0"/>
              <a:t>The specific heat capacity of a substance is the amount of heat required to increase its temperature of 1 kg of the substance by 1ºC. Different substances have different specific heat capacities. Unit is </a:t>
            </a:r>
            <a:r>
              <a:rPr lang="en-US" b="1" dirty="0" smtClean="0"/>
              <a:t>J/kg ºC </a:t>
            </a:r>
          </a:p>
          <a:p>
            <a:pPr>
              <a:buNone/>
            </a:pPr>
            <a:endParaRPr lang="th-TH" b="1" dirty="0"/>
          </a:p>
        </p:txBody>
      </p:sp>
      <p:graphicFrame>
        <p:nvGraphicFramePr>
          <p:cNvPr id="7" name="Content Placeholder 6"/>
          <p:cNvGraphicFramePr>
            <a:graphicFrameLocks noGrp="1"/>
          </p:cNvGraphicFramePr>
          <p:nvPr>
            <p:ph sz="quarter" idx="2"/>
          </p:nvPr>
        </p:nvGraphicFramePr>
        <p:xfrm>
          <a:off x="827584" y="3212976"/>
          <a:ext cx="7200800" cy="2736304"/>
        </p:xfrm>
        <a:graphic>
          <a:graphicData uri="http://schemas.openxmlformats.org/drawingml/2006/table">
            <a:tbl>
              <a:tblPr firstRow="1" bandRow="1">
                <a:tableStyleId>{5C22544A-7EE6-4342-B048-85BDC9FD1C3A}</a:tableStyleId>
              </a:tblPr>
              <a:tblGrid>
                <a:gridCol w="2808312"/>
                <a:gridCol w="4392488"/>
              </a:tblGrid>
              <a:tr h="432048">
                <a:tc>
                  <a:txBody>
                    <a:bodyPr/>
                    <a:lstStyle/>
                    <a:p>
                      <a:r>
                        <a:rPr lang="en-US" sz="1400" dirty="0" smtClean="0"/>
                        <a:t>Substances</a:t>
                      </a:r>
                      <a:endParaRPr lang="th-TH" sz="1400" dirty="0"/>
                    </a:p>
                  </a:txBody>
                  <a:tcPr/>
                </a:tc>
                <a:tc>
                  <a:txBody>
                    <a:bodyPr/>
                    <a:lstStyle/>
                    <a:p>
                      <a:r>
                        <a:rPr lang="en-US" sz="1400" dirty="0" smtClean="0"/>
                        <a:t>Specific</a:t>
                      </a:r>
                      <a:r>
                        <a:rPr lang="en-US" sz="1400" baseline="0" dirty="0" smtClean="0"/>
                        <a:t> heat capacity (J/kg ºc)</a:t>
                      </a:r>
                      <a:endParaRPr lang="th-TH" sz="1400" dirty="0"/>
                    </a:p>
                  </a:txBody>
                  <a:tcPr/>
                </a:tc>
              </a:tr>
              <a:tr h="360040">
                <a:tc>
                  <a:txBody>
                    <a:bodyPr/>
                    <a:lstStyle/>
                    <a:p>
                      <a:r>
                        <a:rPr lang="en-US" sz="1400" dirty="0" smtClean="0"/>
                        <a:t>water</a:t>
                      </a:r>
                      <a:endParaRPr lang="th-TH" sz="1400" dirty="0"/>
                    </a:p>
                  </a:txBody>
                  <a:tcPr/>
                </a:tc>
                <a:tc>
                  <a:txBody>
                    <a:bodyPr/>
                    <a:lstStyle/>
                    <a:p>
                      <a:r>
                        <a:rPr lang="en-US" sz="1400" dirty="0" smtClean="0"/>
                        <a:t>4,200</a:t>
                      </a:r>
                      <a:endParaRPr lang="th-TH" sz="1400" dirty="0"/>
                    </a:p>
                  </a:txBody>
                  <a:tcPr/>
                </a:tc>
              </a:tr>
              <a:tr h="360040">
                <a:tc>
                  <a:txBody>
                    <a:bodyPr/>
                    <a:lstStyle/>
                    <a:p>
                      <a:r>
                        <a:rPr lang="en-US" sz="1400" dirty="0" smtClean="0"/>
                        <a:t>copper</a:t>
                      </a:r>
                      <a:endParaRPr lang="th-TH" sz="1400" dirty="0"/>
                    </a:p>
                  </a:txBody>
                  <a:tcPr/>
                </a:tc>
                <a:tc>
                  <a:txBody>
                    <a:bodyPr/>
                    <a:lstStyle/>
                    <a:p>
                      <a:r>
                        <a:rPr lang="en-US" sz="1400" dirty="0" smtClean="0"/>
                        <a:t>387</a:t>
                      </a:r>
                      <a:endParaRPr lang="th-TH" sz="1400" dirty="0"/>
                    </a:p>
                  </a:txBody>
                  <a:tcPr/>
                </a:tc>
              </a:tr>
              <a:tr h="288032">
                <a:tc>
                  <a:txBody>
                    <a:bodyPr/>
                    <a:lstStyle/>
                    <a:p>
                      <a:r>
                        <a:rPr lang="en-US" sz="1400" dirty="0" smtClean="0"/>
                        <a:t>glass</a:t>
                      </a:r>
                      <a:endParaRPr lang="th-TH" sz="1400" dirty="0"/>
                    </a:p>
                  </a:txBody>
                  <a:tcPr/>
                </a:tc>
                <a:tc>
                  <a:txBody>
                    <a:bodyPr/>
                    <a:lstStyle/>
                    <a:p>
                      <a:r>
                        <a:rPr lang="en-US" sz="1400" dirty="0" smtClean="0"/>
                        <a:t>840</a:t>
                      </a:r>
                      <a:endParaRPr lang="th-TH" sz="1400" dirty="0"/>
                    </a:p>
                  </a:txBody>
                  <a:tcPr/>
                </a:tc>
              </a:tr>
              <a:tr h="415280">
                <a:tc>
                  <a:txBody>
                    <a:bodyPr/>
                    <a:lstStyle/>
                    <a:p>
                      <a:r>
                        <a:rPr lang="en-US" sz="1400" dirty="0" smtClean="0"/>
                        <a:t>mercury</a:t>
                      </a:r>
                      <a:endParaRPr lang="th-TH" sz="1400" dirty="0"/>
                    </a:p>
                  </a:txBody>
                  <a:tcPr/>
                </a:tc>
                <a:tc>
                  <a:txBody>
                    <a:bodyPr/>
                    <a:lstStyle/>
                    <a:p>
                      <a:r>
                        <a:rPr lang="en-US" sz="1400" dirty="0" smtClean="0"/>
                        <a:t>139</a:t>
                      </a:r>
                      <a:endParaRPr lang="th-TH" sz="1400" dirty="0"/>
                    </a:p>
                  </a:txBody>
                  <a:tcPr/>
                </a:tc>
              </a:tr>
              <a:tr h="432048">
                <a:tc>
                  <a:txBody>
                    <a:bodyPr/>
                    <a:lstStyle/>
                    <a:p>
                      <a:r>
                        <a:rPr lang="en-US" sz="1400" dirty="0" smtClean="0"/>
                        <a:t>gold</a:t>
                      </a:r>
                      <a:endParaRPr lang="th-TH" sz="1400" dirty="0"/>
                    </a:p>
                  </a:txBody>
                  <a:tcPr/>
                </a:tc>
                <a:tc>
                  <a:txBody>
                    <a:bodyPr/>
                    <a:lstStyle/>
                    <a:p>
                      <a:r>
                        <a:rPr lang="en-US" sz="1400" dirty="0" smtClean="0"/>
                        <a:t>129</a:t>
                      </a:r>
                      <a:endParaRPr lang="th-TH" sz="1400" dirty="0"/>
                    </a:p>
                  </a:txBody>
                  <a:tcPr/>
                </a:tc>
              </a:tr>
              <a:tr h="432048">
                <a:tc>
                  <a:txBody>
                    <a:bodyPr/>
                    <a:lstStyle/>
                    <a:p>
                      <a:r>
                        <a:rPr lang="en-US" sz="1400" dirty="0" smtClean="0"/>
                        <a:t>iron</a:t>
                      </a:r>
                      <a:endParaRPr lang="th-TH"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452</a:t>
                      </a:r>
                      <a:endParaRPr lang="th-TH" sz="1400" dirty="0"/>
                    </a:p>
                  </a:txBody>
                  <a:tcPr>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titled.png"/>
          <p:cNvPicPr>
            <a:picLocks noChangeAspect="1"/>
          </p:cNvPicPr>
          <p:nvPr/>
        </p:nvPicPr>
        <p:blipFill>
          <a:blip r:embed="rId2" cstate="print"/>
          <a:srcRect l="8662" t="6332" r="44875" b="30353"/>
          <a:stretch>
            <a:fillRect/>
          </a:stretch>
        </p:blipFill>
        <p:spPr>
          <a:xfrm>
            <a:off x="3707904" y="2204864"/>
            <a:ext cx="4248472" cy="2880320"/>
          </a:xfrm>
          <a:prstGeom prst="rect">
            <a:avLst/>
          </a:prstGeom>
        </p:spPr>
      </p:pic>
      <p:sp>
        <p:nvSpPr>
          <p:cNvPr id="12" name="Content Placeholder 11"/>
          <p:cNvSpPr>
            <a:spLocks noGrp="1"/>
          </p:cNvSpPr>
          <p:nvPr>
            <p:ph sz="quarter" idx="1"/>
          </p:nvPr>
        </p:nvSpPr>
        <p:spPr/>
        <p:txBody>
          <a:bodyPr/>
          <a:lstStyle/>
          <a:p>
            <a:r>
              <a:rPr lang="en-US" dirty="0" smtClean="0"/>
              <a:t>Water has the specific heat capacity of 4,200 J/kg ºC. In order to increase the temperature of 1 kg of water by 1 ºC, 4200 J of heat is needed. </a:t>
            </a:r>
            <a:endParaRPr lang="th-TH" dirty="0"/>
          </a:p>
        </p:txBody>
      </p:sp>
      <p:sp>
        <p:nvSpPr>
          <p:cNvPr id="13" name="Content Placeholder 12"/>
          <p:cNvSpPr>
            <a:spLocks noGrp="1"/>
          </p:cNvSpPr>
          <p:nvPr>
            <p:ph sz="quarter" idx="2"/>
          </p:nvPr>
        </p:nvSpPr>
        <p:spPr/>
        <p:txBody>
          <a:bodyPr/>
          <a:lstStyle/>
          <a:p>
            <a:endParaRPr lang="th-TH"/>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Quantity of heat gained or lost by an object</a:t>
            </a:r>
            <a:endParaRPr lang="th-TH" dirty="0"/>
          </a:p>
        </p:txBody>
      </p:sp>
      <p:sp>
        <p:nvSpPr>
          <p:cNvPr id="5" name="Content Placeholder 4"/>
          <p:cNvSpPr>
            <a:spLocks noGrp="1"/>
          </p:cNvSpPr>
          <p:nvPr>
            <p:ph sz="quarter" idx="1"/>
          </p:nvPr>
        </p:nvSpPr>
        <p:spPr/>
        <p:txBody>
          <a:bodyPr/>
          <a:lstStyle/>
          <a:p>
            <a:r>
              <a:rPr lang="en-US" dirty="0" smtClean="0"/>
              <a:t>Q = mc</a:t>
            </a:r>
            <a:r>
              <a:rPr lang="el-GR" dirty="0" smtClean="0"/>
              <a:t>θ</a:t>
            </a:r>
            <a:r>
              <a:rPr lang="en-US" dirty="0" smtClean="0"/>
              <a:t> or </a:t>
            </a:r>
            <a:r>
              <a:rPr lang="en-US" dirty="0" err="1" smtClean="0"/>
              <a:t>mc∆T</a:t>
            </a:r>
            <a:r>
              <a:rPr lang="en-US" dirty="0" smtClean="0"/>
              <a:t>    </a:t>
            </a:r>
          </a:p>
          <a:p>
            <a:endParaRPr lang="en-US" dirty="0" smtClean="0"/>
          </a:p>
          <a:p>
            <a:r>
              <a:rPr lang="en-US" dirty="0" smtClean="0"/>
              <a:t>Where,</a:t>
            </a:r>
          </a:p>
          <a:p>
            <a:pPr lvl="5"/>
            <a:r>
              <a:rPr lang="en-US" dirty="0" smtClean="0"/>
              <a:t>Q = heat gained or lost in joules, J</a:t>
            </a:r>
          </a:p>
          <a:p>
            <a:pPr lvl="5"/>
            <a:r>
              <a:rPr lang="en-US" dirty="0" smtClean="0"/>
              <a:t>m = mass of the object in kg</a:t>
            </a:r>
          </a:p>
          <a:p>
            <a:pPr lvl="5"/>
            <a:r>
              <a:rPr lang="en-US" dirty="0" smtClean="0"/>
              <a:t>c = specific heat capacity in J/kg ºc</a:t>
            </a:r>
          </a:p>
          <a:p>
            <a:pPr lvl="5"/>
            <a:r>
              <a:rPr lang="en-US" dirty="0" smtClean="0"/>
              <a:t>θ = change in temperature in ºC</a:t>
            </a:r>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946</Words>
  <Application>Microsoft Office PowerPoint</Application>
  <PresentationFormat>On-screen Show (4:3)</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HEAT</vt:lpstr>
      <vt:lpstr>Effects of Heat on Matter</vt:lpstr>
      <vt:lpstr>A. Expansion and Contraction of Matter</vt:lpstr>
      <vt:lpstr>Group Roleplay (5 minutes)</vt:lpstr>
      <vt:lpstr>Uses of Expansion and Contraction of Matter</vt:lpstr>
      <vt:lpstr>Changes in temperature</vt:lpstr>
      <vt:lpstr>SPECIFIC HEAT CAPACITY</vt:lpstr>
      <vt:lpstr>PowerPoint Presentation</vt:lpstr>
      <vt:lpstr>Quantity of heat gained or lost by an object</vt:lpstr>
      <vt:lpstr>Example 1</vt:lpstr>
      <vt:lpstr>EXAMPLE 2</vt:lpstr>
      <vt:lpstr>PowerPoint Presentation</vt:lpstr>
      <vt:lpstr>Changes in states of matter</vt:lpstr>
      <vt:lpstr>SPECIFIC LATENT HEAT</vt:lpstr>
      <vt:lpstr>Specific latent heat</vt:lpstr>
      <vt:lpstr>Specific latent heat:  Vaporization &amp; fusion </vt:lpstr>
      <vt:lpstr>PowerPoint Presentation</vt:lpstr>
      <vt:lpstr>EXAMPLE 3</vt:lpstr>
      <vt:lpstr>EXAMPLE 4</vt:lpstr>
      <vt:lpstr>Application of specific latent heat</vt:lpstr>
      <vt:lpstr>Answer  TEST YOURSELF 6.2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dc:title>
  <dc:creator>dell</dc:creator>
  <cp:lastModifiedBy>ASUS</cp:lastModifiedBy>
  <cp:revision>35</cp:revision>
  <dcterms:created xsi:type="dcterms:W3CDTF">2018-11-09T01:31:06Z</dcterms:created>
  <dcterms:modified xsi:type="dcterms:W3CDTF">2018-12-03T02:04:25Z</dcterms:modified>
</cp:coreProperties>
</file>