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8/11/2020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3995-EE4C-4BA6-82B4-B41E2CD3753B}"/>
              </a:ext>
            </a:extLst>
          </p:cNvPr>
          <p:cNvSpPr>
            <a:spLocks noGrp="1"/>
          </p:cNvSpPr>
          <p:nvPr>
            <p:ph type="ctrTitle"/>
          </p:nvPr>
        </p:nvSpPr>
        <p:spPr/>
        <p:txBody>
          <a:bodyPr/>
          <a:lstStyle/>
          <a:p>
            <a:r>
              <a:rPr lang="en-US" dirty="0"/>
              <a:t>ELECTROMAGNETIC WAVES</a:t>
            </a:r>
            <a:endParaRPr lang="th-TH" dirty="0"/>
          </a:p>
        </p:txBody>
      </p:sp>
      <p:sp>
        <p:nvSpPr>
          <p:cNvPr id="3" name="Subtitle 2">
            <a:extLst>
              <a:ext uri="{FF2B5EF4-FFF2-40B4-BE49-F238E27FC236}">
                <a16:creationId xmlns:a16="http://schemas.microsoft.com/office/drawing/2014/main" id="{565310B0-6DA7-4DCF-8B41-6664109145A6}"/>
              </a:ext>
            </a:extLst>
          </p:cNvPr>
          <p:cNvSpPr>
            <a:spLocks noGrp="1"/>
          </p:cNvSpPr>
          <p:nvPr>
            <p:ph type="subTitle" idx="1"/>
          </p:nvPr>
        </p:nvSpPr>
        <p:spPr/>
        <p:txBody>
          <a:bodyPr/>
          <a:lstStyle/>
          <a:p>
            <a:r>
              <a:rPr lang="en-US" dirty="0"/>
              <a:t>Mechanical and electromagnetic</a:t>
            </a:r>
            <a:endParaRPr lang="th-TH" dirty="0"/>
          </a:p>
        </p:txBody>
      </p:sp>
    </p:spTree>
    <p:extLst>
      <p:ext uri="{BB962C8B-B14F-4D97-AF65-F5344CB8AC3E}">
        <p14:creationId xmlns:p14="http://schemas.microsoft.com/office/powerpoint/2010/main" val="207958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EC980-06A9-4A81-9F40-8C67E6EF9FD0}"/>
              </a:ext>
            </a:extLst>
          </p:cNvPr>
          <p:cNvSpPr>
            <a:spLocks noGrp="1"/>
          </p:cNvSpPr>
          <p:nvPr>
            <p:ph type="title"/>
          </p:nvPr>
        </p:nvSpPr>
        <p:spPr/>
        <p:txBody>
          <a:bodyPr/>
          <a:lstStyle/>
          <a:p>
            <a:r>
              <a:rPr lang="en-US" dirty="0"/>
              <a:t>2 groups of waves</a:t>
            </a:r>
            <a:endParaRPr lang="th-TH" dirty="0"/>
          </a:p>
        </p:txBody>
      </p:sp>
      <p:sp>
        <p:nvSpPr>
          <p:cNvPr id="5" name="Text Placeholder 4">
            <a:extLst>
              <a:ext uri="{FF2B5EF4-FFF2-40B4-BE49-F238E27FC236}">
                <a16:creationId xmlns:a16="http://schemas.microsoft.com/office/drawing/2014/main" id="{63316E15-7C7F-4107-B02D-1EED1D0E0B34}"/>
              </a:ext>
            </a:extLst>
          </p:cNvPr>
          <p:cNvSpPr>
            <a:spLocks noGrp="1"/>
          </p:cNvSpPr>
          <p:nvPr>
            <p:ph type="body" idx="1"/>
          </p:nvPr>
        </p:nvSpPr>
        <p:spPr/>
        <p:txBody>
          <a:bodyPr/>
          <a:lstStyle/>
          <a:p>
            <a:r>
              <a:rPr lang="en-US" dirty="0"/>
              <a:t>MECHANICAL</a:t>
            </a:r>
            <a:endParaRPr lang="th-TH" dirty="0"/>
          </a:p>
        </p:txBody>
      </p:sp>
      <p:sp>
        <p:nvSpPr>
          <p:cNvPr id="6" name="Content Placeholder 5">
            <a:extLst>
              <a:ext uri="{FF2B5EF4-FFF2-40B4-BE49-F238E27FC236}">
                <a16:creationId xmlns:a16="http://schemas.microsoft.com/office/drawing/2014/main" id="{6BE32408-1D03-47CA-B4C4-C0E071516D26}"/>
              </a:ext>
            </a:extLst>
          </p:cNvPr>
          <p:cNvSpPr>
            <a:spLocks noGrp="1"/>
          </p:cNvSpPr>
          <p:nvPr>
            <p:ph sz="half" idx="2"/>
          </p:nvPr>
        </p:nvSpPr>
        <p:spPr/>
        <p:txBody>
          <a:bodyPr/>
          <a:lstStyle/>
          <a:p>
            <a:r>
              <a:rPr lang="en-US" dirty="0"/>
              <a:t>A wave that is not able to travel through a vacuum.</a:t>
            </a:r>
          </a:p>
          <a:p>
            <a:r>
              <a:rPr lang="en-US" dirty="0"/>
              <a:t>It needs a medium such as air and water.</a:t>
            </a:r>
          </a:p>
          <a:p>
            <a:r>
              <a:rPr lang="en-US" dirty="0"/>
              <a:t>Sound and water waves</a:t>
            </a:r>
            <a:endParaRPr lang="th-TH" dirty="0"/>
          </a:p>
        </p:txBody>
      </p:sp>
      <p:sp>
        <p:nvSpPr>
          <p:cNvPr id="7" name="Text Placeholder 6">
            <a:extLst>
              <a:ext uri="{FF2B5EF4-FFF2-40B4-BE49-F238E27FC236}">
                <a16:creationId xmlns:a16="http://schemas.microsoft.com/office/drawing/2014/main" id="{00161206-73DA-428F-B566-3151717AE9E6}"/>
              </a:ext>
            </a:extLst>
          </p:cNvPr>
          <p:cNvSpPr>
            <a:spLocks noGrp="1"/>
          </p:cNvSpPr>
          <p:nvPr>
            <p:ph type="body" sz="quarter" idx="3"/>
          </p:nvPr>
        </p:nvSpPr>
        <p:spPr/>
        <p:txBody>
          <a:bodyPr/>
          <a:lstStyle/>
          <a:p>
            <a:r>
              <a:rPr lang="en-US" dirty="0"/>
              <a:t>ELECTROMAGNETIC</a:t>
            </a:r>
            <a:endParaRPr lang="th-TH" dirty="0"/>
          </a:p>
        </p:txBody>
      </p:sp>
      <p:sp>
        <p:nvSpPr>
          <p:cNvPr id="8" name="Content Placeholder 7">
            <a:extLst>
              <a:ext uri="{FF2B5EF4-FFF2-40B4-BE49-F238E27FC236}">
                <a16:creationId xmlns:a16="http://schemas.microsoft.com/office/drawing/2014/main" id="{0E4289F1-E78A-4D27-8DE1-CA453CC296AA}"/>
              </a:ext>
            </a:extLst>
          </p:cNvPr>
          <p:cNvSpPr>
            <a:spLocks noGrp="1"/>
          </p:cNvSpPr>
          <p:nvPr>
            <p:ph sz="quarter" idx="4"/>
          </p:nvPr>
        </p:nvSpPr>
        <p:spPr/>
        <p:txBody>
          <a:bodyPr/>
          <a:lstStyle/>
          <a:p>
            <a:r>
              <a:rPr lang="en-US" dirty="0"/>
              <a:t>A wave that can travel through a vacuum. </a:t>
            </a:r>
          </a:p>
          <a:p>
            <a:r>
              <a:rPr lang="en-US" dirty="0"/>
              <a:t>It contains an electric field and magnetic field.</a:t>
            </a:r>
          </a:p>
          <a:p>
            <a:r>
              <a:rPr lang="en-US" dirty="0"/>
              <a:t>Travels at the speed of light which is 3 x 10⁸ m/s or </a:t>
            </a:r>
            <a:r>
              <a:rPr lang="en-US" b="0" i="0" dirty="0">
                <a:solidFill>
                  <a:srgbClr val="212121"/>
                </a:solidFill>
                <a:effectLst/>
                <a:latin typeface="Arial" panose="020B0604020202020204" pitchFamily="34" charset="0"/>
              </a:rPr>
              <a:t>299 792 458 m / s or approximately 300,000 km/s</a:t>
            </a:r>
          </a:p>
          <a:p>
            <a:endParaRPr lang="th-TH" dirty="0"/>
          </a:p>
        </p:txBody>
      </p:sp>
    </p:spTree>
    <p:extLst>
      <p:ext uri="{BB962C8B-B14F-4D97-AF65-F5344CB8AC3E}">
        <p14:creationId xmlns:p14="http://schemas.microsoft.com/office/powerpoint/2010/main" val="656657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93C7CB-77AD-4113-AA0D-D394DCFA8B2D}"/>
              </a:ext>
            </a:extLst>
          </p:cNvPr>
          <p:cNvSpPr>
            <a:spLocks noGrp="1"/>
          </p:cNvSpPr>
          <p:nvPr>
            <p:ph type="title"/>
          </p:nvPr>
        </p:nvSpPr>
        <p:spPr>
          <a:xfrm>
            <a:off x="1484311" y="685800"/>
            <a:ext cx="10018713" cy="819149"/>
          </a:xfrm>
        </p:spPr>
        <p:txBody>
          <a:bodyPr/>
          <a:lstStyle/>
          <a:p>
            <a:r>
              <a:rPr lang="en-US" dirty="0"/>
              <a:t>ELECTROMAGNETIC SPECTRUM</a:t>
            </a:r>
            <a:endParaRPr lang="th-TH" dirty="0"/>
          </a:p>
        </p:txBody>
      </p:sp>
      <p:sp>
        <p:nvSpPr>
          <p:cNvPr id="10" name="Content Placeholder 9">
            <a:extLst>
              <a:ext uri="{FF2B5EF4-FFF2-40B4-BE49-F238E27FC236}">
                <a16:creationId xmlns:a16="http://schemas.microsoft.com/office/drawing/2014/main" id="{1E49ED42-3A1F-4C31-81EE-E1570F1061CF}"/>
              </a:ext>
            </a:extLst>
          </p:cNvPr>
          <p:cNvSpPr>
            <a:spLocks noGrp="1"/>
          </p:cNvSpPr>
          <p:nvPr>
            <p:ph sz="half" idx="1"/>
          </p:nvPr>
        </p:nvSpPr>
        <p:spPr>
          <a:xfrm>
            <a:off x="1579562" y="1419226"/>
            <a:ext cx="9393238" cy="380999"/>
          </a:xfrm>
        </p:spPr>
        <p:txBody>
          <a:bodyPr>
            <a:normAutofit/>
          </a:bodyPr>
          <a:lstStyle/>
          <a:p>
            <a:pPr algn="ctr"/>
            <a:r>
              <a:rPr lang="en-US" dirty="0"/>
              <a:t>There are many types of electromagnetic waves based on their wavelengths or frequencies.</a:t>
            </a:r>
            <a:endParaRPr lang="th-TH" dirty="0"/>
          </a:p>
        </p:txBody>
      </p:sp>
      <p:pic>
        <p:nvPicPr>
          <p:cNvPr id="15" name="Content Placeholder 14">
            <a:extLst>
              <a:ext uri="{FF2B5EF4-FFF2-40B4-BE49-F238E27FC236}">
                <a16:creationId xmlns:a16="http://schemas.microsoft.com/office/drawing/2014/main" id="{1E1B7EC9-0B47-4D07-B21C-6EC1BE420124}"/>
              </a:ext>
            </a:extLst>
          </p:cNvPr>
          <p:cNvPicPr>
            <a:picLocks noGrp="1" noChangeAspect="1"/>
          </p:cNvPicPr>
          <p:nvPr>
            <p:ph sz="half" idx="2"/>
          </p:nvPr>
        </p:nvPicPr>
        <p:blipFill>
          <a:blip r:embed="rId2"/>
          <a:stretch>
            <a:fillRect/>
          </a:stretch>
        </p:blipFill>
        <p:spPr>
          <a:xfrm>
            <a:off x="2664796" y="1912258"/>
            <a:ext cx="7765080" cy="4596300"/>
          </a:xfrm>
        </p:spPr>
      </p:pic>
    </p:spTree>
    <p:extLst>
      <p:ext uri="{BB962C8B-B14F-4D97-AF65-F5344CB8AC3E}">
        <p14:creationId xmlns:p14="http://schemas.microsoft.com/office/powerpoint/2010/main" val="152003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6D3AA6-13DE-4E74-B653-08B4B0FAB230}"/>
              </a:ext>
            </a:extLst>
          </p:cNvPr>
          <p:cNvSpPr>
            <a:spLocks noGrp="1"/>
          </p:cNvSpPr>
          <p:nvPr>
            <p:ph type="title"/>
          </p:nvPr>
        </p:nvSpPr>
        <p:spPr>
          <a:xfrm>
            <a:off x="1484311" y="685800"/>
            <a:ext cx="10018713" cy="1038225"/>
          </a:xfrm>
        </p:spPr>
        <p:txBody>
          <a:bodyPr/>
          <a:lstStyle/>
          <a:p>
            <a:r>
              <a:rPr lang="en-US" dirty="0"/>
              <a:t>Ionizing radiation </a:t>
            </a:r>
            <a:endParaRPr lang="th-TH" dirty="0"/>
          </a:p>
        </p:txBody>
      </p:sp>
      <p:sp>
        <p:nvSpPr>
          <p:cNvPr id="3" name="Content Placeholder 2">
            <a:extLst>
              <a:ext uri="{FF2B5EF4-FFF2-40B4-BE49-F238E27FC236}">
                <a16:creationId xmlns:a16="http://schemas.microsoft.com/office/drawing/2014/main" id="{3CF41DDC-D040-4E9E-BC52-751D494369C0}"/>
              </a:ext>
            </a:extLst>
          </p:cNvPr>
          <p:cNvSpPr>
            <a:spLocks noGrp="1"/>
          </p:cNvSpPr>
          <p:nvPr>
            <p:ph sz="half" idx="1"/>
          </p:nvPr>
        </p:nvSpPr>
        <p:spPr>
          <a:xfrm>
            <a:off x="1278729" y="1781175"/>
            <a:ext cx="10231437" cy="695326"/>
          </a:xfrm>
        </p:spPr>
        <p:txBody>
          <a:bodyPr/>
          <a:lstStyle/>
          <a:p>
            <a:r>
              <a:rPr lang="en-US" dirty="0"/>
              <a:t>is a form of energy that acts by removing electrons from atoms and molecules of materials that include air, water, and living tissue. Ionizing radiation can travel unseen and pass through these materials.</a:t>
            </a:r>
            <a:endParaRPr lang="th-TH" dirty="0"/>
          </a:p>
        </p:txBody>
      </p:sp>
      <p:pic>
        <p:nvPicPr>
          <p:cNvPr id="7" name="Content Placeholder 6">
            <a:extLst>
              <a:ext uri="{FF2B5EF4-FFF2-40B4-BE49-F238E27FC236}">
                <a16:creationId xmlns:a16="http://schemas.microsoft.com/office/drawing/2014/main" id="{9173ECC3-0AD9-4C55-84EE-5CDBCA0711D5}"/>
              </a:ext>
            </a:extLst>
          </p:cNvPr>
          <p:cNvPicPr>
            <a:picLocks noGrp="1" noChangeAspect="1"/>
          </p:cNvPicPr>
          <p:nvPr>
            <p:ph sz="half" idx="2"/>
          </p:nvPr>
        </p:nvPicPr>
        <p:blipFill>
          <a:blip r:embed="rId2"/>
          <a:stretch>
            <a:fillRect/>
          </a:stretch>
        </p:blipFill>
        <p:spPr>
          <a:xfrm>
            <a:off x="1762124" y="2638424"/>
            <a:ext cx="9515475" cy="3604014"/>
          </a:xfrm>
        </p:spPr>
      </p:pic>
    </p:spTree>
    <p:extLst>
      <p:ext uri="{BB962C8B-B14F-4D97-AF65-F5344CB8AC3E}">
        <p14:creationId xmlns:p14="http://schemas.microsoft.com/office/powerpoint/2010/main" val="167055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866060-4DBA-4832-AA0F-7E899A3E7D38}"/>
              </a:ext>
            </a:extLst>
          </p:cNvPr>
          <p:cNvSpPr>
            <a:spLocks noGrp="1"/>
          </p:cNvSpPr>
          <p:nvPr>
            <p:ph type="title"/>
          </p:nvPr>
        </p:nvSpPr>
        <p:spPr>
          <a:xfrm>
            <a:off x="1484311" y="533400"/>
            <a:ext cx="10018713" cy="581025"/>
          </a:xfrm>
        </p:spPr>
        <p:txBody>
          <a:bodyPr>
            <a:normAutofit fontScale="90000"/>
          </a:bodyPr>
          <a:lstStyle/>
          <a:p>
            <a:r>
              <a:rPr lang="en-US" dirty="0"/>
              <a:t>Damaging Effects</a:t>
            </a:r>
            <a:endParaRPr lang="th-TH" dirty="0"/>
          </a:p>
        </p:txBody>
      </p:sp>
      <p:pic>
        <p:nvPicPr>
          <p:cNvPr id="8" name="Content Placeholder 7">
            <a:extLst>
              <a:ext uri="{FF2B5EF4-FFF2-40B4-BE49-F238E27FC236}">
                <a16:creationId xmlns:a16="http://schemas.microsoft.com/office/drawing/2014/main" id="{E9781F1A-8A19-4DA2-9DC6-52E1C863FB0C}"/>
              </a:ext>
            </a:extLst>
          </p:cNvPr>
          <p:cNvPicPr>
            <a:picLocks noGrp="1" noChangeAspect="1"/>
          </p:cNvPicPr>
          <p:nvPr>
            <p:ph idx="1"/>
          </p:nvPr>
        </p:nvPicPr>
        <p:blipFill>
          <a:blip r:embed="rId2"/>
          <a:stretch>
            <a:fillRect/>
          </a:stretch>
        </p:blipFill>
        <p:spPr>
          <a:xfrm>
            <a:off x="1484311" y="1114425"/>
            <a:ext cx="9440863" cy="5401638"/>
          </a:xfrm>
        </p:spPr>
      </p:pic>
    </p:spTree>
    <p:extLst>
      <p:ext uri="{BB962C8B-B14F-4D97-AF65-F5344CB8AC3E}">
        <p14:creationId xmlns:p14="http://schemas.microsoft.com/office/powerpoint/2010/main" val="409312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0C959-DF9B-4293-B4CB-214B9B8D1EDE}"/>
              </a:ext>
            </a:extLst>
          </p:cNvPr>
          <p:cNvSpPr>
            <a:spLocks noGrp="1"/>
          </p:cNvSpPr>
          <p:nvPr>
            <p:ph type="title"/>
          </p:nvPr>
        </p:nvSpPr>
        <p:spPr>
          <a:xfrm>
            <a:off x="1484311" y="685801"/>
            <a:ext cx="10018713" cy="990600"/>
          </a:xfrm>
        </p:spPr>
        <p:txBody>
          <a:bodyPr/>
          <a:lstStyle/>
          <a:p>
            <a:r>
              <a:rPr lang="en-US" dirty="0"/>
              <a:t>Laser Beams</a:t>
            </a:r>
            <a:endParaRPr lang="th-TH" dirty="0"/>
          </a:p>
        </p:txBody>
      </p:sp>
      <p:sp>
        <p:nvSpPr>
          <p:cNvPr id="4" name="Content Placeholder 3">
            <a:extLst>
              <a:ext uri="{FF2B5EF4-FFF2-40B4-BE49-F238E27FC236}">
                <a16:creationId xmlns:a16="http://schemas.microsoft.com/office/drawing/2014/main" id="{809D7375-C082-4281-BEA0-A6DC7EBD9D60}"/>
              </a:ext>
            </a:extLst>
          </p:cNvPr>
          <p:cNvSpPr>
            <a:spLocks noGrp="1"/>
          </p:cNvSpPr>
          <p:nvPr>
            <p:ph sz="half" idx="1"/>
          </p:nvPr>
        </p:nvSpPr>
        <p:spPr>
          <a:xfrm>
            <a:off x="1484312" y="1990725"/>
            <a:ext cx="3935413" cy="3800475"/>
          </a:xfrm>
        </p:spPr>
        <p:txBody>
          <a:bodyPr/>
          <a:lstStyle/>
          <a:p>
            <a:r>
              <a:rPr lang="en-US" dirty="0"/>
              <a:t>LASER stands for Light </a:t>
            </a:r>
            <a:r>
              <a:rPr lang="en-US" dirty="0" err="1"/>
              <a:t>Amplipication</a:t>
            </a:r>
            <a:r>
              <a:rPr lang="en-US" dirty="0"/>
              <a:t> by Stimulated Emission of Radiation</a:t>
            </a:r>
          </a:p>
          <a:p>
            <a:r>
              <a:rPr lang="en-US" dirty="0"/>
              <a:t>A device that gives out a highly concentrated narrow beam of electromagnetic waves with a wavelength between 10⁻⁷ to 10⁻⁵ m. </a:t>
            </a:r>
          </a:p>
          <a:p>
            <a:r>
              <a:rPr lang="en-US" dirty="0"/>
              <a:t>Laser beams can made up of infrared rays, visible light, and ultraviolet rays.</a:t>
            </a:r>
          </a:p>
          <a:p>
            <a:r>
              <a:rPr lang="en-US" dirty="0"/>
              <a:t>They are very useful. </a:t>
            </a:r>
            <a:endParaRPr lang="th-TH" dirty="0"/>
          </a:p>
        </p:txBody>
      </p:sp>
      <p:graphicFrame>
        <p:nvGraphicFramePr>
          <p:cNvPr id="6" name="Table 6">
            <a:extLst>
              <a:ext uri="{FF2B5EF4-FFF2-40B4-BE49-F238E27FC236}">
                <a16:creationId xmlns:a16="http://schemas.microsoft.com/office/drawing/2014/main" id="{ADC9BAC8-DA91-4FF4-A871-4467D56D9EAF}"/>
              </a:ext>
            </a:extLst>
          </p:cNvPr>
          <p:cNvGraphicFramePr>
            <a:graphicFrameLocks noGrp="1"/>
          </p:cNvGraphicFramePr>
          <p:nvPr>
            <p:ph sz="half" idx="2"/>
            <p:extLst>
              <p:ext uri="{D42A27DB-BD31-4B8C-83A1-F6EECF244321}">
                <p14:modId xmlns:p14="http://schemas.microsoft.com/office/powerpoint/2010/main" val="3698726424"/>
              </p:ext>
            </p:extLst>
          </p:nvPr>
        </p:nvGraphicFramePr>
        <p:xfrm>
          <a:off x="5800726" y="1990725"/>
          <a:ext cx="5629274" cy="3800475"/>
        </p:xfrm>
        <a:graphic>
          <a:graphicData uri="http://schemas.openxmlformats.org/drawingml/2006/table">
            <a:tbl>
              <a:tblPr firstRow="1" bandRow="1">
                <a:tableStyleId>{5C22544A-7EE6-4342-B048-85BDC9FD1C3A}</a:tableStyleId>
              </a:tblPr>
              <a:tblGrid>
                <a:gridCol w="5629274">
                  <a:extLst>
                    <a:ext uri="{9D8B030D-6E8A-4147-A177-3AD203B41FA5}">
                      <a16:colId xmlns:a16="http://schemas.microsoft.com/office/drawing/2014/main" val="2046314341"/>
                    </a:ext>
                  </a:extLst>
                </a:gridCol>
              </a:tblGrid>
              <a:tr h="422275">
                <a:tc>
                  <a:txBody>
                    <a:bodyPr/>
                    <a:lstStyle/>
                    <a:p>
                      <a:r>
                        <a:rPr lang="en-US" dirty="0"/>
                        <a:t>LASER BEAMS USES</a:t>
                      </a:r>
                      <a:endParaRPr lang="th-TH" dirty="0"/>
                    </a:p>
                  </a:txBody>
                  <a:tcPr/>
                </a:tc>
                <a:extLst>
                  <a:ext uri="{0D108BD9-81ED-4DB2-BD59-A6C34878D82A}">
                    <a16:rowId xmlns:a16="http://schemas.microsoft.com/office/drawing/2014/main" val="871340200"/>
                  </a:ext>
                </a:extLst>
              </a:tr>
              <a:tr h="422275">
                <a:tc>
                  <a:txBody>
                    <a:bodyPr/>
                    <a:lstStyle/>
                    <a:p>
                      <a:pPr marL="285750" indent="-285750">
                        <a:buFont typeface="Wingdings" panose="05000000000000000000" pitchFamily="2" charset="2"/>
                        <a:buChar char="Ø"/>
                      </a:pPr>
                      <a:r>
                        <a:rPr lang="en-US" dirty="0"/>
                        <a:t>Scalpel for surgeries</a:t>
                      </a:r>
                    </a:p>
                  </a:txBody>
                  <a:tcPr/>
                </a:tc>
                <a:extLst>
                  <a:ext uri="{0D108BD9-81ED-4DB2-BD59-A6C34878D82A}">
                    <a16:rowId xmlns:a16="http://schemas.microsoft.com/office/drawing/2014/main" val="775402479"/>
                  </a:ext>
                </a:extLst>
              </a:tr>
              <a:tr h="422275">
                <a:tc>
                  <a:txBody>
                    <a:bodyPr/>
                    <a:lstStyle/>
                    <a:p>
                      <a:pPr marL="285750" indent="-285750">
                        <a:buFont typeface="Wingdings" panose="05000000000000000000" pitchFamily="2" charset="2"/>
                        <a:buChar char="Ø"/>
                      </a:pPr>
                      <a:r>
                        <a:rPr lang="en-US" dirty="0"/>
                        <a:t>Reading CDs</a:t>
                      </a:r>
                      <a:endParaRPr lang="th-TH" dirty="0"/>
                    </a:p>
                  </a:txBody>
                  <a:tcPr/>
                </a:tc>
                <a:extLst>
                  <a:ext uri="{0D108BD9-81ED-4DB2-BD59-A6C34878D82A}">
                    <a16:rowId xmlns:a16="http://schemas.microsoft.com/office/drawing/2014/main" val="1617597777"/>
                  </a:ext>
                </a:extLst>
              </a:tr>
              <a:tr h="422275">
                <a:tc>
                  <a:txBody>
                    <a:bodyPr/>
                    <a:lstStyle/>
                    <a:p>
                      <a:pPr marL="285750" indent="-285750">
                        <a:buFont typeface="Wingdings" panose="05000000000000000000" pitchFamily="2" charset="2"/>
                        <a:buChar char="Ø"/>
                      </a:pPr>
                      <a:r>
                        <a:rPr lang="en-US" dirty="0"/>
                        <a:t>Cutting, drilling, and engraving metals</a:t>
                      </a:r>
                      <a:endParaRPr lang="th-TH" dirty="0"/>
                    </a:p>
                  </a:txBody>
                  <a:tcPr/>
                </a:tc>
                <a:extLst>
                  <a:ext uri="{0D108BD9-81ED-4DB2-BD59-A6C34878D82A}">
                    <a16:rowId xmlns:a16="http://schemas.microsoft.com/office/drawing/2014/main" val="2473628419"/>
                  </a:ext>
                </a:extLst>
              </a:tr>
              <a:tr h="422275">
                <a:tc>
                  <a:txBody>
                    <a:bodyPr/>
                    <a:lstStyle/>
                    <a:p>
                      <a:pPr marL="285750" indent="-285750">
                        <a:buFont typeface="Wingdings" panose="05000000000000000000" pitchFamily="2" charset="2"/>
                        <a:buChar char="Ø"/>
                      </a:pPr>
                      <a:r>
                        <a:rPr lang="en-US" dirty="0"/>
                        <a:t>Barcode readers</a:t>
                      </a:r>
                      <a:endParaRPr lang="th-TH" dirty="0"/>
                    </a:p>
                  </a:txBody>
                  <a:tcPr/>
                </a:tc>
                <a:extLst>
                  <a:ext uri="{0D108BD9-81ED-4DB2-BD59-A6C34878D82A}">
                    <a16:rowId xmlns:a16="http://schemas.microsoft.com/office/drawing/2014/main" val="2329163827"/>
                  </a:ext>
                </a:extLst>
              </a:tr>
              <a:tr h="422275">
                <a:tc>
                  <a:txBody>
                    <a:bodyPr/>
                    <a:lstStyle/>
                    <a:p>
                      <a:pPr marL="285750" indent="-285750">
                        <a:buFont typeface="Wingdings" panose="05000000000000000000" pitchFamily="2" charset="2"/>
                        <a:buChar char="Ø"/>
                      </a:pPr>
                      <a:r>
                        <a:rPr lang="en-US" dirty="0"/>
                        <a:t>Calculating distances</a:t>
                      </a:r>
                      <a:endParaRPr lang="th-TH" dirty="0"/>
                    </a:p>
                  </a:txBody>
                  <a:tcPr/>
                </a:tc>
                <a:extLst>
                  <a:ext uri="{0D108BD9-81ED-4DB2-BD59-A6C34878D82A}">
                    <a16:rowId xmlns:a16="http://schemas.microsoft.com/office/drawing/2014/main" val="325004267"/>
                  </a:ext>
                </a:extLst>
              </a:tr>
              <a:tr h="422275">
                <a:tc>
                  <a:txBody>
                    <a:bodyPr/>
                    <a:lstStyle/>
                    <a:p>
                      <a:pPr marL="285750" indent="-285750">
                        <a:buFont typeface="Wingdings" panose="05000000000000000000" pitchFamily="2" charset="2"/>
                        <a:buChar char="Ø"/>
                      </a:pPr>
                      <a:r>
                        <a:rPr lang="en-US" dirty="0"/>
                        <a:t>Fiber optic cables to carry information</a:t>
                      </a:r>
                      <a:endParaRPr lang="th-TH" dirty="0"/>
                    </a:p>
                  </a:txBody>
                  <a:tcPr/>
                </a:tc>
                <a:extLst>
                  <a:ext uri="{0D108BD9-81ED-4DB2-BD59-A6C34878D82A}">
                    <a16:rowId xmlns:a16="http://schemas.microsoft.com/office/drawing/2014/main" val="1008713532"/>
                  </a:ext>
                </a:extLst>
              </a:tr>
              <a:tr h="422275">
                <a:tc>
                  <a:txBody>
                    <a:bodyPr/>
                    <a:lstStyle/>
                    <a:p>
                      <a:pPr marL="285750" indent="-285750">
                        <a:buFont typeface="Wingdings" panose="05000000000000000000" pitchFamily="2" charset="2"/>
                        <a:buChar char="Ø"/>
                      </a:pPr>
                      <a:r>
                        <a:rPr lang="en-US" dirty="0"/>
                        <a:t>Laser printing </a:t>
                      </a:r>
                      <a:endParaRPr lang="th-TH" dirty="0"/>
                    </a:p>
                  </a:txBody>
                  <a:tcPr/>
                </a:tc>
                <a:extLst>
                  <a:ext uri="{0D108BD9-81ED-4DB2-BD59-A6C34878D82A}">
                    <a16:rowId xmlns:a16="http://schemas.microsoft.com/office/drawing/2014/main" val="3022770888"/>
                  </a:ext>
                </a:extLst>
              </a:tr>
              <a:tr h="422275">
                <a:tc>
                  <a:txBody>
                    <a:bodyPr/>
                    <a:lstStyle/>
                    <a:p>
                      <a:pPr marL="285750" indent="-285750">
                        <a:buFont typeface="Wingdings" panose="05000000000000000000" pitchFamily="2" charset="2"/>
                        <a:buChar char="Ø"/>
                      </a:pPr>
                      <a:r>
                        <a:rPr lang="en-US" dirty="0"/>
                        <a:t>Special effects in entertainment industry</a:t>
                      </a:r>
                      <a:endParaRPr lang="th-TH" dirty="0"/>
                    </a:p>
                  </a:txBody>
                  <a:tcPr/>
                </a:tc>
                <a:extLst>
                  <a:ext uri="{0D108BD9-81ED-4DB2-BD59-A6C34878D82A}">
                    <a16:rowId xmlns:a16="http://schemas.microsoft.com/office/drawing/2014/main" val="1644661985"/>
                  </a:ext>
                </a:extLst>
              </a:tr>
            </a:tbl>
          </a:graphicData>
        </a:graphic>
      </p:graphicFrame>
    </p:spTree>
    <p:extLst>
      <p:ext uri="{BB962C8B-B14F-4D97-AF65-F5344CB8AC3E}">
        <p14:creationId xmlns:p14="http://schemas.microsoft.com/office/powerpoint/2010/main" val="28237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7906717-CE11-4738-967D-375FD3F5ADF7}"/>
              </a:ext>
            </a:extLst>
          </p:cNvPr>
          <p:cNvSpPr>
            <a:spLocks noGrp="1"/>
          </p:cNvSpPr>
          <p:nvPr>
            <p:ph type="title"/>
          </p:nvPr>
        </p:nvSpPr>
        <p:spPr>
          <a:xfrm>
            <a:off x="1484311" y="685801"/>
            <a:ext cx="10018713" cy="1200150"/>
          </a:xfrm>
        </p:spPr>
        <p:txBody>
          <a:bodyPr/>
          <a:lstStyle/>
          <a:p>
            <a:r>
              <a:rPr lang="en-US" dirty="0"/>
              <a:t>TEST YOURSELF</a:t>
            </a:r>
            <a:endParaRPr lang="th-TH" dirty="0"/>
          </a:p>
        </p:txBody>
      </p:sp>
      <p:sp>
        <p:nvSpPr>
          <p:cNvPr id="6" name="Content Placeholder 5">
            <a:extLst>
              <a:ext uri="{FF2B5EF4-FFF2-40B4-BE49-F238E27FC236}">
                <a16:creationId xmlns:a16="http://schemas.microsoft.com/office/drawing/2014/main" id="{907957FC-C1A6-4D66-B2F2-36D15E15B268}"/>
              </a:ext>
            </a:extLst>
          </p:cNvPr>
          <p:cNvSpPr>
            <a:spLocks noGrp="1"/>
          </p:cNvSpPr>
          <p:nvPr>
            <p:ph idx="1"/>
          </p:nvPr>
        </p:nvSpPr>
        <p:spPr>
          <a:xfrm>
            <a:off x="1484310" y="1981201"/>
            <a:ext cx="10018713" cy="3810000"/>
          </a:xfrm>
        </p:spPr>
        <p:txBody>
          <a:bodyPr/>
          <a:lstStyle/>
          <a:p>
            <a:pPr marL="457200" indent="-457200">
              <a:buAutoNum type="arabicPeriod"/>
            </a:pPr>
            <a:r>
              <a:rPr lang="en-US" dirty="0"/>
              <a:t>State the members of the electromagnetic waves and one of their uses.</a:t>
            </a:r>
          </a:p>
          <a:p>
            <a:pPr marL="457200" indent="-457200">
              <a:buAutoNum type="arabicPeriod"/>
            </a:pPr>
            <a:r>
              <a:rPr lang="en-US" dirty="0"/>
              <a:t>State the common characteristics of the members of the electromagnetic waves.</a:t>
            </a:r>
          </a:p>
          <a:p>
            <a:pPr marL="457200" indent="-457200">
              <a:buAutoNum type="arabicPeriod"/>
            </a:pPr>
            <a:r>
              <a:rPr lang="en-US" dirty="0"/>
              <a:t>Why are some electromagnetic waves dangerous?</a:t>
            </a:r>
          </a:p>
          <a:p>
            <a:pPr marL="457200" indent="-457200">
              <a:buAutoNum type="arabicPeriod"/>
            </a:pPr>
            <a:r>
              <a:rPr lang="en-US" dirty="0"/>
              <a:t>What are laser beams? Name three uses of laser beams?</a:t>
            </a:r>
          </a:p>
          <a:p>
            <a:pPr marL="0" indent="0">
              <a:buNone/>
            </a:pPr>
            <a:endParaRPr lang="th-TH" dirty="0"/>
          </a:p>
        </p:txBody>
      </p:sp>
    </p:spTree>
    <p:extLst>
      <p:ext uri="{BB962C8B-B14F-4D97-AF65-F5344CB8AC3E}">
        <p14:creationId xmlns:p14="http://schemas.microsoft.com/office/powerpoint/2010/main" val="2311315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43</TotalTime>
  <Words>275</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Corbel</vt:lpstr>
      <vt:lpstr>Wingdings</vt:lpstr>
      <vt:lpstr>Parallax</vt:lpstr>
      <vt:lpstr>ELECTROMAGNETIC WAVES</vt:lpstr>
      <vt:lpstr>2 groups of waves</vt:lpstr>
      <vt:lpstr>ELECTROMAGNETIC SPECTRUM</vt:lpstr>
      <vt:lpstr>Ionizing radiation </vt:lpstr>
      <vt:lpstr>Damaging Effects</vt:lpstr>
      <vt:lpstr>Laser Beams</vt:lpstr>
      <vt:lpstr>TEST YOURSELF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WAVES</dc:title>
  <dc:creator>Alon A</dc:creator>
  <cp:lastModifiedBy>Alon A</cp:lastModifiedBy>
  <cp:revision>3</cp:revision>
  <dcterms:created xsi:type="dcterms:W3CDTF">2020-08-11T03:57:21Z</dcterms:created>
  <dcterms:modified xsi:type="dcterms:W3CDTF">2020-08-11T04:40:25Z</dcterms:modified>
</cp:coreProperties>
</file>