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sldIdLst>
    <p:sldId id="256" r:id="rId3"/>
    <p:sldId id="257" r:id="rId4"/>
    <p:sldId id="258" r:id="rId5"/>
    <p:sldId id="259" r:id="rId6"/>
    <p:sldId id="260" r:id="rId7"/>
    <p:sldId id="301" r:id="rId8"/>
    <p:sldId id="261" r:id="rId9"/>
    <p:sldId id="262" r:id="rId10"/>
    <p:sldId id="299" r:id="rId11"/>
    <p:sldId id="300" r:id="rId12"/>
    <p:sldId id="263" r:id="rId13"/>
    <p:sldId id="265" r:id="rId14"/>
    <p:sldId id="279" r:id="rId15"/>
    <p:sldId id="266" r:id="rId16"/>
    <p:sldId id="295" r:id="rId17"/>
    <p:sldId id="281" r:id="rId18"/>
    <p:sldId id="282" r:id="rId19"/>
    <p:sldId id="302" r:id="rId20"/>
    <p:sldId id="280" r:id="rId21"/>
    <p:sldId id="269" r:id="rId22"/>
    <p:sldId id="273" r:id="rId23"/>
    <p:sldId id="298" r:id="rId24"/>
    <p:sldId id="297" r:id="rId25"/>
    <p:sldId id="272" r:id="rId26"/>
    <p:sldId id="271" r:id="rId27"/>
    <p:sldId id="289" r:id="rId28"/>
    <p:sldId id="290" r:id="rId29"/>
  </p:sldIdLst>
  <p:sldSz cx="9144000" cy="6858000" type="screen4x3"/>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60"/>
  </p:normalViewPr>
  <p:slideViewPr>
    <p:cSldViewPr>
      <p:cViewPr>
        <p:scale>
          <a:sx n="178" d="100"/>
          <a:sy n="178" d="100"/>
        </p:scale>
        <p:origin x="-2600"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F82EBF-3656-4CB5-B2AF-09A8A17700E2}" type="datetimeFigureOut">
              <a:rPr lang="en-US">
                <a:solidFill>
                  <a:prstClr val="black">
                    <a:tint val="75000"/>
                  </a:prstClr>
                </a:solidFill>
              </a:rPr>
              <a:pPr/>
              <a:t>20/9/21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43890B-F221-4251-9885-2BE4E961A42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9655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F82EBF-3656-4CB5-B2AF-09A8A17700E2}" type="datetimeFigureOut">
              <a:rPr lang="en-US">
                <a:solidFill>
                  <a:prstClr val="black">
                    <a:tint val="75000"/>
                  </a:prstClr>
                </a:solidFill>
              </a:rPr>
              <a:pPr/>
              <a:t>20/9/21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43890B-F221-4251-9885-2BE4E961A42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708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F82EBF-3656-4CB5-B2AF-09A8A17700E2}" type="datetimeFigureOut">
              <a:rPr lang="en-US">
                <a:solidFill>
                  <a:prstClr val="black">
                    <a:tint val="75000"/>
                  </a:prstClr>
                </a:solidFill>
              </a:rPr>
              <a:pPr/>
              <a:t>20/9/21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43890B-F221-4251-9885-2BE4E961A42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9906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E196B431-2B6E-4591-9D06-8B916066487A}" type="datetimeFigureOut">
              <a:rPr lang="th-TH" smtClean="0"/>
              <a:t>20/9/21</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F0E4FD6F-62E0-4178-BD02-F09F2EC1C3F9}" type="slidenum">
              <a:rPr lang="th-TH" smtClean="0"/>
              <a:t>‹#›</a:t>
            </a:fld>
            <a:endParaRPr lang="th-TH"/>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196B431-2B6E-4591-9D06-8B916066487A}" type="datetimeFigureOut">
              <a:rPr lang="th-TH" smtClean="0"/>
              <a:t>20/9/21</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F0E4FD6F-62E0-4178-BD02-F09F2EC1C3F9}" type="slidenum">
              <a:rPr lang="th-TH" smtClean="0"/>
              <a:t>‹#›</a:t>
            </a:fld>
            <a:endParaRPr lang="th-TH"/>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E196B431-2B6E-4591-9D06-8B916066487A}" type="datetimeFigureOut">
              <a:rPr lang="th-TH" smtClean="0"/>
              <a:t>20/9/21</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F0E4FD6F-62E0-4178-BD02-F09F2EC1C3F9}" type="slidenum">
              <a:rPr lang="th-TH" smtClean="0"/>
              <a:t>‹#›</a:t>
            </a:fld>
            <a:endParaRPr lang="th-TH"/>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96B431-2B6E-4591-9D06-8B916066487A}" type="datetimeFigureOut">
              <a:rPr lang="th-TH" smtClean="0"/>
              <a:t>20/9/21</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F0E4FD6F-62E0-4178-BD02-F09F2EC1C3F9}" type="slidenum">
              <a:rPr lang="th-TH" smtClean="0"/>
              <a:t>‹#›</a:t>
            </a:fld>
            <a:endParaRPr lang="th-TH"/>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196B431-2B6E-4591-9D06-8B916066487A}" type="datetimeFigureOut">
              <a:rPr lang="th-TH" smtClean="0"/>
              <a:t>20/9/21</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F0E4FD6F-62E0-4178-BD02-F09F2EC1C3F9}" type="slidenum">
              <a:rPr lang="th-TH" smtClean="0"/>
              <a:t>‹#›</a:t>
            </a:fld>
            <a:endParaRPr lang="th-TH"/>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E196B431-2B6E-4591-9D06-8B916066487A}" type="datetimeFigureOut">
              <a:rPr lang="th-TH" smtClean="0"/>
              <a:t>20/9/21</a:t>
            </a:fld>
            <a:endParaRPr lang="th-TH"/>
          </a:p>
        </p:txBody>
      </p:sp>
      <p:sp>
        <p:nvSpPr>
          <p:cNvPr id="8" name="Footer Placeholder 7"/>
          <p:cNvSpPr>
            <a:spLocks noGrp="1"/>
          </p:cNvSpPr>
          <p:nvPr>
            <p:ph type="ftr" sz="quarter" idx="11"/>
          </p:nvPr>
        </p:nvSpPr>
        <p:spPr/>
        <p:txBody>
          <a:bodyPr/>
          <a:lstStyle/>
          <a:p>
            <a:endParaRPr lang="th-TH"/>
          </a:p>
        </p:txBody>
      </p:sp>
      <p:sp>
        <p:nvSpPr>
          <p:cNvPr id="9" name="Slide Number Placeholder 8"/>
          <p:cNvSpPr>
            <a:spLocks noGrp="1"/>
          </p:cNvSpPr>
          <p:nvPr>
            <p:ph type="sldNum" sz="quarter" idx="12"/>
          </p:nvPr>
        </p:nvSpPr>
        <p:spPr/>
        <p:txBody>
          <a:bodyPr/>
          <a:lstStyle/>
          <a:p>
            <a:fld id="{F0E4FD6F-62E0-4178-BD02-F09F2EC1C3F9}" type="slidenum">
              <a:rPr lang="th-TH" smtClean="0"/>
              <a:t>‹#›</a:t>
            </a:fld>
            <a:endParaRPr lang="th-TH"/>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196B431-2B6E-4591-9D06-8B916066487A}" type="datetimeFigureOut">
              <a:rPr lang="th-TH" smtClean="0"/>
              <a:t>20/9/21</a:t>
            </a:fld>
            <a:endParaRPr lang="th-TH"/>
          </a:p>
        </p:txBody>
      </p:sp>
      <p:sp>
        <p:nvSpPr>
          <p:cNvPr id="4" name="Footer Placeholder 3"/>
          <p:cNvSpPr>
            <a:spLocks noGrp="1"/>
          </p:cNvSpPr>
          <p:nvPr>
            <p:ph type="ftr" sz="quarter" idx="11"/>
          </p:nvPr>
        </p:nvSpPr>
        <p:spPr/>
        <p:txBody>
          <a:bodyPr/>
          <a:lstStyle/>
          <a:p>
            <a:endParaRPr lang="th-TH"/>
          </a:p>
        </p:txBody>
      </p:sp>
      <p:sp>
        <p:nvSpPr>
          <p:cNvPr id="5" name="Slide Number Placeholder 4"/>
          <p:cNvSpPr>
            <a:spLocks noGrp="1"/>
          </p:cNvSpPr>
          <p:nvPr>
            <p:ph type="sldNum" sz="quarter" idx="12"/>
          </p:nvPr>
        </p:nvSpPr>
        <p:spPr/>
        <p:txBody>
          <a:bodyPr/>
          <a:lstStyle/>
          <a:p>
            <a:fld id="{F0E4FD6F-62E0-4178-BD02-F09F2EC1C3F9}" type="slidenum">
              <a:rPr lang="th-TH" smtClean="0"/>
              <a:t>‹#›</a:t>
            </a:fld>
            <a:endParaRPr lang="th-TH"/>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96B431-2B6E-4591-9D06-8B916066487A}" type="datetimeFigureOut">
              <a:rPr lang="th-TH" smtClean="0"/>
              <a:t>20/9/21</a:t>
            </a:fld>
            <a:endParaRPr lang="th-TH"/>
          </a:p>
        </p:txBody>
      </p:sp>
      <p:sp>
        <p:nvSpPr>
          <p:cNvPr id="3" name="Footer Placeholder 2"/>
          <p:cNvSpPr>
            <a:spLocks noGrp="1"/>
          </p:cNvSpPr>
          <p:nvPr>
            <p:ph type="ftr" sz="quarter" idx="11"/>
          </p:nvPr>
        </p:nvSpPr>
        <p:spPr/>
        <p:txBody>
          <a:bodyPr/>
          <a:lstStyle/>
          <a:p>
            <a:endParaRPr lang="th-TH"/>
          </a:p>
        </p:txBody>
      </p:sp>
      <p:sp>
        <p:nvSpPr>
          <p:cNvPr id="4" name="Slide Number Placeholder 3"/>
          <p:cNvSpPr>
            <a:spLocks noGrp="1"/>
          </p:cNvSpPr>
          <p:nvPr>
            <p:ph type="sldNum" sz="quarter" idx="12"/>
          </p:nvPr>
        </p:nvSpPr>
        <p:spPr/>
        <p:txBody>
          <a:bodyPr/>
          <a:lstStyle/>
          <a:p>
            <a:fld id="{F0E4FD6F-62E0-4178-BD02-F09F2EC1C3F9}" type="slidenum">
              <a:rPr lang="th-TH" smtClean="0"/>
              <a:t>‹#›</a:t>
            </a:fld>
            <a:endParaRPr lang="th-T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F82EBF-3656-4CB5-B2AF-09A8A17700E2}" type="datetimeFigureOut">
              <a:rPr lang="en-US">
                <a:solidFill>
                  <a:prstClr val="black">
                    <a:tint val="75000"/>
                  </a:prstClr>
                </a:solidFill>
              </a:rPr>
              <a:pPr/>
              <a:t>20/9/21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43890B-F221-4251-9885-2BE4E961A42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97243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96B431-2B6E-4591-9D06-8B916066487A}" type="datetimeFigureOut">
              <a:rPr lang="th-TH" smtClean="0"/>
              <a:t>20/9/21</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F0E4FD6F-62E0-4178-BD02-F09F2EC1C3F9}" type="slidenum">
              <a:rPr lang="th-TH" smtClean="0"/>
              <a:t>‹#›</a:t>
            </a:fld>
            <a:endParaRPr lang="th-TH"/>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96B431-2B6E-4591-9D06-8B916066487A}" type="datetimeFigureOut">
              <a:rPr lang="th-TH" smtClean="0"/>
              <a:t>20/9/21</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F0E4FD6F-62E0-4178-BD02-F09F2EC1C3F9}" type="slidenum">
              <a:rPr lang="th-TH" smtClean="0"/>
              <a:t>‹#›</a:t>
            </a:fld>
            <a:endParaRPr lang="th-TH"/>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196B431-2B6E-4591-9D06-8B916066487A}" type="datetimeFigureOut">
              <a:rPr lang="th-TH" smtClean="0"/>
              <a:t>20/9/21</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F0E4FD6F-62E0-4178-BD02-F09F2EC1C3F9}" type="slidenum">
              <a:rPr lang="th-TH" smtClean="0"/>
              <a:t>‹#›</a:t>
            </a:fld>
            <a:endParaRPr lang="th-TH"/>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196B431-2B6E-4591-9D06-8B916066487A}" type="datetimeFigureOut">
              <a:rPr lang="th-TH" smtClean="0"/>
              <a:t>20/9/21</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F0E4FD6F-62E0-4178-BD02-F09F2EC1C3F9}" type="slidenum">
              <a:rPr lang="th-TH" smtClean="0"/>
              <a:t>‹#›</a:t>
            </a:fld>
            <a:endParaRPr lang="th-T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F82EBF-3656-4CB5-B2AF-09A8A17700E2}" type="datetimeFigureOut">
              <a:rPr lang="en-US">
                <a:solidFill>
                  <a:prstClr val="black">
                    <a:tint val="75000"/>
                  </a:prstClr>
                </a:solidFill>
              </a:rPr>
              <a:pPr/>
              <a:t>20/9/21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43890B-F221-4251-9885-2BE4E961A42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711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F82EBF-3656-4CB5-B2AF-09A8A17700E2}" type="datetimeFigureOut">
              <a:rPr lang="en-US">
                <a:solidFill>
                  <a:prstClr val="black">
                    <a:tint val="75000"/>
                  </a:prstClr>
                </a:solidFill>
              </a:rPr>
              <a:pPr/>
              <a:t>20/9/21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43890B-F221-4251-9885-2BE4E961A42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188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F82EBF-3656-4CB5-B2AF-09A8A17700E2}" type="datetimeFigureOut">
              <a:rPr lang="en-US">
                <a:solidFill>
                  <a:prstClr val="black">
                    <a:tint val="75000"/>
                  </a:prstClr>
                </a:solidFill>
              </a:rPr>
              <a:pPr/>
              <a:t>20/9/21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E43890B-F221-4251-9885-2BE4E961A42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4963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F82EBF-3656-4CB5-B2AF-09A8A17700E2}" type="datetimeFigureOut">
              <a:rPr lang="en-US">
                <a:solidFill>
                  <a:prstClr val="black">
                    <a:tint val="75000"/>
                  </a:prstClr>
                </a:solidFill>
              </a:rPr>
              <a:pPr/>
              <a:t>20/9/21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E43890B-F221-4251-9885-2BE4E961A42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2993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F82EBF-3656-4CB5-B2AF-09A8A17700E2}" type="datetimeFigureOut">
              <a:rPr lang="en-US">
                <a:solidFill>
                  <a:prstClr val="black">
                    <a:tint val="75000"/>
                  </a:prstClr>
                </a:solidFill>
              </a:rPr>
              <a:pPr/>
              <a:t>20/9/21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E43890B-F221-4251-9885-2BE4E961A42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5449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F82EBF-3656-4CB5-B2AF-09A8A17700E2}" type="datetimeFigureOut">
              <a:rPr lang="en-US">
                <a:solidFill>
                  <a:prstClr val="black">
                    <a:tint val="75000"/>
                  </a:prstClr>
                </a:solidFill>
              </a:rPr>
              <a:pPr/>
              <a:t>20/9/21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43890B-F221-4251-9885-2BE4E961A42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3747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F82EBF-3656-4CB5-B2AF-09A8A17700E2}" type="datetimeFigureOut">
              <a:rPr lang="en-US">
                <a:solidFill>
                  <a:prstClr val="black">
                    <a:tint val="75000"/>
                  </a:prstClr>
                </a:solidFill>
              </a:rPr>
              <a:pPr/>
              <a:t>20/9/21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43890B-F221-4251-9885-2BE4E961A42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801003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F82EBF-3656-4CB5-B2AF-09A8A17700E2}" type="datetimeFigureOut">
              <a:rPr lang="en-US" smtClean="0">
                <a:solidFill>
                  <a:prstClr val="black">
                    <a:tint val="75000"/>
                  </a:prstClr>
                </a:solidFill>
              </a:rPr>
              <a:pPr/>
              <a:t>20/9/21</a:t>
            </a:fld>
            <a:endParaRPr lang="en-US" smtClean="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smtClean="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43890B-F221-4251-9885-2BE4E961A421}" type="slidenum">
              <a:rPr lang="en-US" smtClean="0">
                <a:solidFill>
                  <a:prstClr val="black">
                    <a:tint val="75000"/>
                  </a:prstClr>
                </a:solidFill>
              </a:rPr>
              <a:pPr/>
              <a:t>‹#›</a:t>
            </a:fld>
            <a:endParaRPr lang="en-US" smtClean="0">
              <a:solidFill>
                <a:prstClr val="black">
                  <a:tint val="75000"/>
                </a:prstClr>
              </a:solidFill>
            </a:endParaRPr>
          </a:p>
        </p:txBody>
      </p:sp>
    </p:spTree>
    <p:extLst>
      <p:ext uri="{BB962C8B-B14F-4D97-AF65-F5344CB8AC3E}">
        <p14:creationId xmlns:p14="http://schemas.microsoft.com/office/powerpoint/2010/main" val="173032512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E196B431-2B6E-4591-9D06-8B916066487A}" type="datetimeFigureOut">
              <a:rPr lang="th-TH" smtClean="0"/>
              <a:t>20/9/21</a:t>
            </a:fld>
            <a:endParaRPr lang="th-TH"/>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th-TH"/>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F0E4FD6F-62E0-4178-BD02-F09F2EC1C3F9}" type="slidenum">
              <a:rPr lang="th-TH" smtClean="0"/>
              <a:t>‹#›</a:t>
            </a:fld>
            <a:endParaRPr lang="th-TH"/>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0.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5.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PLANT LIFE</a:t>
            </a:r>
            <a:endParaRPr lang="th-TH" dirty="0"/>
          </a:p>
        </p:txBody>
      </p:sp>
      <p:sp>
        <p:nvSpPr>
          <p:cNvPr id="3" name="Subtitle 2"/>
          <p:cNvSpPr>
            <a:spLocks noGrp="1"/>
          </p:cNvSpPr>
          <p:nvPr>
            <p:ph type="subTitle" idx="1"/>
          </p:nvPr>
        </p:nvSpPr>
        <p:spPr/>
        <p:txBody>
          <a:bodyPr/>
          <a:lstStyle/>
          <a:p>
            <a:r>
              <a:rPr lang="en-US" dirty="0" smtClean="0"/>
              <a:t>4thQ: Unit 1</a:t>
            </a:r>
            <a:endParaRPr lang="th-TH" dirty="0"/>
          </a:p>
        </p:txBody>
      </p:sp>
    </p:spTree>
    <p:extLst>
      <p:ext uri="{BB962C8B-B14F-4D97-AF65-F5344CB8AC3E}">
        <p14:creationId xmlns:p14="http://schemas.microsoft.com/office/powerpoint/2010/main" val="32843494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Carbon &amp; Oxygen Cycle</a:t>
            </a:r>
            <a:endParaRPr lang="en-US" dirty="0"/>
          </a:p>
        </p:txBody>
      </p:sp>
      <p:pic>
        <p:nvPicPr>
          <p:cNvPr id="4" name="Content Placeholder 3" descr="maxresdefault.jpeg"/>
          <p:cNvPicPr>
            <a:picLocks noGrp="1" noChangeAspect="1"/>
          </p:cNvPicPr>
          <p:nvPr>
            <p:ph idx="1"/>
          </p:nvPr>
        </p:nvPicPr>
        <p:blipFill>
          <a:blip r:embed="rId2">
            <a:extLst>
              <a:ext uri="{28A0092B-C50C-407E-A947-70E740481C1C}">
                <a14:useLocalDpi xmlns:a14="http://schemas.microsoft.com/office/drawing/2010/main" val="0"/>
              </a:ext>
            </a:extLst>
          </a:blip>
          <a:srcRect l="-2076" r="-2076"/>
          <a:stretch>
            <a:fillRect/>
          </a:stretch>
        </p:blipFill>
        <p:spPr/>
      </p:pic>
    </p:spTree>
    <p:extLst>
      <p:ext uri="{BB962C8B-B14F-4D97-AF65-F5344CB8AC3E}">
        <p14:creationId xmlns:p14="http://schemas.microsoft.com/office/powerpoint/2010/main" val="401905392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Sexual Reproductive System of Flowering Plants</a:t>
            </a:r>
            <a:endParaRPr lang="th-TH" sz="4000" dirty="0"/>
          </a:p>
        </p:txBody>
      </p:sp>
      <p:sp>
        <p:nvSpPr>
          <p:cNvPr id="3" name="Content Placeholder 2"/>
          <p:cNvSpPr>
            <a:spLocks noGrp="1"/>
          </p:cNvSpPr>
          <p:nvPr>
            <p:ph sz="half" idx="1"/>
          </p:nvPr>
        </p:nvSpPr>
        <p:spPr>
          <a:xfrm>
            <a:off x="685800" y="2057400"/>
            <a:ext cx="4191000" cy="4800600"/>
          </a:xfrm>
        </p:spPr>
        <p:txBody>
          <a:bodyPr>
            <a:normAutofit fontScale="70000" lnSpcReduction="20000"/>
          </a:bodyPr>
          <a:lstStyle/>
          <a:p>
            <a:pPr marL="0" indent="0">
              <a:buNone/>
            </a:pPr>
            <a:r>
              <a:rPr lang="en-US" i="1" dirty="0" smtClean="0"/>
              <a:t>Flowering plants reproduce through sexual reproduction.</a:t>
            </a:r>
            <a:endParaRPr lang="en-US" i="1" dirty="0"/>
          </a:p>
          <a:p>
            <a:r>
              <a:rPr lang="en-US" b="1" dirty="0" smtClean="0"/>
              <a:t>Sepals</a:t>
            </a:r>
            <a:r>
              <a:rPr lang="en-US" dirty="0" smtClean="0"/>
              <a:t> – protect flower during bud stage.</a:t>
            </a:r>
          </a:p>
          <a:p>
            <a:r>
              <a:rPr lang="en-US" b="1" dirty="0" smtClean="0"/>
              <a:t>Petals</a:t>
            </a:r>
            <a:r>
              <a:rPr lang="en-US" dirty="0" smtClean="0"/>
              <a:t> – are modified leaves that attract insects for pollination and protect the stamen and pistil of the flower.</a:t>
            </a:r>
          </a:p>
          <a:p>
            <a:r>
              <a:rPr lang="en-US" b="1" dirty="0" smtClean="0"/>
              <a:t>Stamen</a:t>
            </a:r>
            <a:r>
              <a:rPr lang="en-US" dirty="0" smtClean="0"/>
              <a:t> – male part</a:t>
            </a:r>
          </a:p>
          <a:p>
            <a:pPr lvl="1"/>
            <a:r>
              <a:rPr lang="en-US" dirty="0" smtClean="0"/>
              <a:t>Anther – has pollen sacs inside it which are the place for pollen grains formation. </a:t>
            </a:r>
          </a:p>
          <a:p>
            <a:r>
              <a:rPr lang="en-US" b="1" dirty="0" smtClean="0"/>
              <a:t>Pistil</a:t>
            </a:r>
            <a:r>
              <a:rPr lang="en-US" dirty="0" smtClean="0"/>
              <a:t> – female part</a:t>
            </a:r>
          </a:p>
          <a:p>
            <a:pPr lvl="1"/>
            <a:r>
              <a:rPr lang="en-US" dirty="0" smtClean="0"/>
              <a:t>Stigma – has sticky surface to enable it to attach with the pollen grain.</a:t>
            </a:r>
          </a:p>
          <a:p>
            <a:pPr lvl="1"/>
            <a:r>
              <a:rPr lang="en-US" dirty="0" smtClean="0"/>
              <a:t>Style – joins the stigma with the ovary and allows the pollen tube to grow towards the ovules.</a:t>
            </a:r>
          </a:p>
          <a:p>
            <a:pPr lvl="1"/>
            <a:r>
              <a:rPr lang="en-US" dirty="0" smtClean="0"/>
              <a:t>Ovary - protects the ovule which is an ovum (female gamete).</a:t>
            </a:r>
          </a:p>
          <a:p>
            <a:pPr marL="411480" lvl="1" indent="0">
              <a:buNone/>
            </a:pPr>
            <a:endParaRPr lang="en-US" dirty="0" smtClean="0"/>
          </a:p>
          <a:p>
            <a:endParaRPr lang="th-TH"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rcRect t="-18583" b="-18583"/>
          <a:stretch>
            <a:fillRect/>
          </a:stretch>
        </p:blipFill>
        <p:spPr/>
      </p:pic>
    </p:spTree>
    <p:extLst>
      <p:ext uri="{BB962C8B-B14F-4D97-AF65-F5344CB8AC3E}">
        <p14:creationId xmlns:p14="http://schemas.microsoft.com/office/powerpoint/2010/main" val="310575895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Pollination</a:t>
            </a:r>
            <a:endParaRPr lang="th-TH" dirty="0"/>
          </a:p>
        </p:txBody>
      </p:sp>
      <p:sp>
        <p:nvSpPr>
          <p:cNvPr id="3" name="Content Placeholder 2"/>
          <p:cNvSpPr>
            <a:spLocks noGrp="1"/>
          </p:cNvSpPr>
          <p:nvPr>
            <p:ph sz="half" idx="1"/>
          </p:nvPr>
        </p:nvSpPr>
        <p:spPr>
          <a:xfrm>
            <a:off x="152400" y="2240280"/>
            <a:ext cx="3581400" cy="3877056"/>
          </a:xfrm>
        </p:spPr>
        <p:txBody>
          <a:bodyPr/>
          <a:lstStyle/>
          <a:p>
            <a:r>
              <a:rPr lang="en-US" sz="2000" dirty="0" smtClean="0"/>
              <a:t>It is the transfer of pollen grains from anther to the stigma of a flower.</a:t>
            </a:r>
          </a:p>
          <a:p>
            <a:r>
              <a:rPr lang="en-US" sz="2000" dirty="0" smtClean="0"/>
              <a:t>Agents of pollination are wind, water, animals, and insects to transfer the pollen grains.</a:t>
            </a:r>
          </a:p>
          <a:p>
            <a:pPr marL="0" indent="0">
              <a:buNone/>
            </a:pPr>
            <a:endParaRPr lang="th-TH"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rcRect t="-7935" b="-7935"/>
          <a:stretch>
            <a:fillRect/>
          </a:stretch>
        </p:blipFill>
        <p:spPr>
          <a:xfrm>
            <a:off x="3810000" y="2362200"/>
            <a:ext cx="5088759" cy="2438400"/>
          </a:xfrm>
        </p:spPr>
      </p:pic>
    </p:spTree>
    <p:extLst>
      <p:ext uri="{BB962C8B-B14F-4D97-AF65-F5344CB8AC3E}">
        <p14:creationId xmlns:p14="http://schemas.microsoft.com/office/powerpoint/2010/main" val="123140512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dirty="0" smtClean="0"/>
              <a:t>Pollination to Fertilization</a:t>
            </a:r>
            <a:endParaRPr lang="th-TH" sz="4400" dirty="0"/>
          </a:p>
        </p:txBody>
      </p:sp>
      <p:sp>
        <p:nvSpPr>
          <p:cNvPr id="6" name="Content Placeholder 5"/>
          <p:cNvSpPr>
            <a:spLocks noGrp="1"/>
          </p:cNvSpPr>
          <p:nvPr>
            <p:ph idx="1"/>
          </p:nvPr>
        </p:nvSpPr>
        <p:spPr>
          <a:xfrm>
            <a:off x="304800" y="2209800"/>
            <a:ext cx="8534399" cy="4267199"/>
          </a:xfrm>
        </p:spPr>
        <p:txBody>
          <a:bodyPr>
            <a:normAutofit fontScale="47500" lnSpcReduction="20000"/>
          </a:bodyPr>
          <a:lstStyle/>
          <a:p>
            <a:pPr marL="0" indent="0">
              <a:buNone/>
            </a:pPr>
            <a:r>
              <a:rPr lang="en-US" i="1" dirty="0" smtClean="0"/>
              <a:t>Step 1:</a:t>
            </a:r>
            <a:r>
              <a:rPr lang="en-US" dirty="0" smtClean="0"/>
              <a:t> An insect carries pollen from one flower to another</a:t>
            </a:r>
          </a:p>
          <a:p>
            <a:pPr marL="0" indent="0">
              <a:buNone/>
            </a:pPr>
            <a:r>
              <a:rPr lang="en-US" dirty="0" smtClean="0"/>
              <a:t> </a:t>
            </a:r>
          </a:p>
          <a:p>
            <a:pPr marL="0" indent="0">
              <a:buNone/>
            </a:pPr>
            <a:r>
              <a:rPr lang="en-US" i="1" dirty="0" smtClean="0"/>
              <a:t>Step 2:</a:t>
            </a:r>
            <a:r>
              <a:rPr lang="en-US" dirty="0" smtClean="0"/>
              <a:t>  The stigma catches the pollen</a:t>
            </a:r>
          </a:p>
          <a:p>
            <a:pPr marL="0" indent="0">
              <a:buNone/>
            </a:pPr>
            <a:endParaRPr lang="en-US" dirty="0" smtClean="0"/>
          </a:p>
          <a:p>
            <a:pPr marL="0" indent="0">
              <a:buNone/>
            </a:pPr>
            <a:r>
              <a:rPr lang="en-US" i="1" dirty="0" smtClean="0"/>
              <a:t>Step 3:</a:t>
            </a:r>
            <a:r>
              <a:rPr lang="en-US" dirty="0" smtClean="0"/>
              <a:t> The pollen tube grows down to the ovary</a:t>
            </a:r>
          </a:p>
          <a:p>
            <a:pPr marL="0" indent="0">
              <a:buNone/>
            </a:pPr>
            <a:endParaRPr lang="en-US" dirty="0" smtClean="0"/>
          </a:p>
          <a:p>
            <a:pPr marL="0" indent="0">
              <a:buNone/>
            </a:pPr>
            <a:r>
              <a:rPr lang="en-US" i="1" dirty="0" smtClean="0"/>
              <a:t>Step 4:</a:t>
            </a:r>
            <a:r>
              <a:rPr lang="en-US" dirty="0" smtClean="0"/>
              <a:t> The pollen fertilizes the ovule</a:t>
            </a:r>
          </a:p>
          <a:p>
            <a:pPr marL="0" indent="0">
              <a:buNone/>
            </a:pPr>
            <a:endParaRPr lang="en-US" dirty="0" smtClean="0"/>
          </a:p>
          <a:p>
            <a:pPr marL="0" indent="0">
              <a:buNone/>
            </a:pPr>
            <a:r>
              <a:rPr lang="en-US" i="1" dirty="0" smtClean="0"/>
              <a:t>Step 5:</a:t>
            </a:r>
            <a:r>
              <a:rPr lang="en-US" dirty="0" smtClean="0"/>
              <a:t> The ovules develop into seeds</a:t>
            </a:r>
          </a:p>
          <a:p>
            <a:pPr marL="0" indent="0">
              <a:buNone/>
            </a:pPr>
            <a:endParaRPr lang="en-US" dirty="0" smtClean="0"/>
          </a:p>
          <a:p>
            <a:pPr marL="0" indent="0">
              <a:buNone/>
            </a:pPr>
            <a:r>
              <a:rPr lang="en-US" i="1" dirty="0" smtClean="0"/>
              <a:t>Step 6:</a:t>
            </a:r>
            <a:r>
              <a:rPr lang="en-US" dirty="0" smtClean="0"/>
              <a:t> The ovary develops into a fruit</a:t>
            </a:r>
            <a:endParaRPr lang="th-TH" dirty="0"/>
          </a:p>
        </p:txBody>
      </p:sp>
    </p:spTree>
    <p:extLst>
      <p:ext uri="{BB962C8B-B14F-4D97-AF65-F5344CB8AC3E}">
        <p14:creationId xmlns:p14="http://schemas.microsoft.com/office/powerpoint/2010/main" val="195429580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Types of Pollination</a:t>
            </a:r>
            <a:endParaRPr lang="th-TH" dirty="0"/>
          </a:p>
        </p:txBody>
      </p:sp>
      <p:sp>
        <p:nvSpPr>
          <p:cNvPr id="6" name="Content Placeholder 5"/>
          <p:cNvSpPr>
            <a:spLocks noGrp="1"/>
          </p:cNvSpPr>
          <p:nvPr>
            <p:ph sz="half" idx="1"/>
          </p:nvPr>
        </p:nvSpPr>
        <p:spPr>
          <a:xfrm>
            <a:off x="228600" y="2240280"/>
            <a:ext cx="3733800" cy="3877056"/>
          </a:xfrm>
        </p:spPr>
        <p:txBody>
          <a:bodyPr>
            <a:normAutofit/>
          </a:bodyPr>
          <a:lstStyle/>
          <a:p>
            <a:r>
              <a:rPr lang="en-US" b="1" dirty="0"/>
              <a:t>Self-Pollination:</a:t>
            </a:r>
            <a:r>
              <a:rPr lang="en-US" dirty="0"/>
              <a:t> occurs between the same or different flower of the same plant.</a:t>
            </a:r>
            <a:endParaRPr lang="th-TH" dirty="0"/>
          </a:p>
          <a:p>
            <a:r>
              <a:rPr lang="en-US" b="1" dirty="0"/>
              <a:t>Cross-Pollination:</a:t>
            </a:r>
            <a:r>
              <a:rPr lang="en-US" dirty="0"/>
              <a:t> occurs between the flowers of different </a:t>
            </a:r>
            <a:r>
              <a:rPr lang="en-US" dirty="0" smtClean="0"/>
              <a:t>plants.</a:t>
            </a:r>
            <a:endParaRPr lang="th-TH" dirty="0"/>
          </a:p>
          <a:p>
            <a:endParaRPr lang="th-TH" dirty="0"/>
          </a:p>
        </p:txBody>
      </p:sp>
      <p:pic>
        <p:nvPicPr>
          <p:cNvPr id="10"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569020" y="2285999"/>
            <a:ext cx="5349396" cy="3810001"/>
          </a:xfrm>
        </p:spPr>
      </p:pic>
    </p:spTree>
    <p:extLst>
      <p:ext uri="{BB962C8B-B14F-4D97-AF65-F5344CB8AC3E}">
        <p14:creationId xmlns:p14="http://schemas.microsoft.com/office/powerpoint/2010/main" val="36189670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Cross-Pollination VS. Self-Pollination</a:t>
            </a:r>
            <a:endParaRPr lang="th-TH" dirty="0"/>
          </a:p>
        </p:txBody>
      </p:sp>
      <p:graphicFrame>
        <p:nvGraphicFramePr>
          <p:cNvPr id="6" name="Table 5"/>
          <p:cNvGraphicFramePr>
            <a:graphicFrameLocks noGrp="1"/>
          </p:cNvGraphicFramePr>
          <p:nvPr>
            <p:extLst>
              <p:ext uri="{D42A27DB-BD31-4B8C-83A1-F6EECF244321}">
                <p14:modId xmlns:p14="http://schemas.microsoft.com/office/powerpoint/2010/main" val="1643063309"/>
              </p:ext>
            </p:extLst>
          </p:nvPr>
        </p:nvGraphicFramePr>
        <p:xfrm>
          <a:off x="1143000" y="1752600"/>
          <a:ext cx="7010400" cy="3825240"/>
        </p:xfrm>
        <a:graphic>
          <a:graphicData uri="http://schemas.openxmlformats.org/drawingml/2006/table">
            <a:tbl>
              <a:tblPr firstRow="1" bandRow="1">
                <a:tableStyleId>{5C22544A-7EE6-4342-B048-85BDC9FD1C3A}</a:tableStyleId>
              </a:tblPr>
              <a:tblGrid>
                <a:gridCol w="2336800"/>
                <a:gridCol w="2336800"/>
                <a:gridCol w="2336800"/>
              </a:tblGrid>
              <a:tr h="838200">
                <a:tc>
                  <a:txBody>
                    <a:bodyPr/>
                    <a:lstStyle/>
                    <a:p>
                      <a:r>
                        <a:rPr lang="en-US" sz="2000" dirty="0" smtClean="0"/>
                        <a:t>Difference</a:t>
                      </a:r>
                      <a:endParaRPr lang="th-TH" sz="2000" dirty="0"/>
                    </a:p>
                  </a:txBody>
                  <a:tcPr/>
                </a:tc>
                <a:tc>
                  <a:txBody>
                    <a:bodyPr/>
                    <a:lstStyle/>
                    <a:p>
                      <a:r>
                        <a:rPr lang="en-US" sz="2000" dirty="0" smtClean="0"/>
                        <a:t>Cross-Pollination </a:t>
                      </a:r>
                      <a:endParaRPr lang="th-TH" sz="2000" dirty="0"/>
                    </a:p>
                  </a:txBody>
                  <a:tcPr/>
                </a:tc>
                <a:tc>
                  <a:txBody>
                    <a:bodyPr/>
                    <a:lstStyle/>
                    <a:p>
                      <a:r>
                        <a:rPr lang="en-US" sz="2000" dirty="0" smtClean="0"/>
                        <a:t>Self-Pollination</a:t>
                      </a:r>
                      <a:endParaRPr lang="th-TH" sz="2000" dirty="0"/>
                    </a:p>
                  </a:txBody>
                  <a:tcPr/>
                </a:tc>
              </a:tr>
              <a:tr h="838200">
                <a:tc>
                  <a:txBody>
                    <a:bodyPr/>
                    <a:lstStyle/>
                    <a:p>
                      <a:r>
                        <a:rPr lang="en-US" sz="2000" dirty="0" smtClean="0"/>
                        <a:t>a. Number of plants involved</a:t>
                      </a:r>
                      <a:endParaRPr lang="th-TH" sz="2000" dirty="0"/>
                    </a:p>
                  </a:txBody>
                  <a:tcPr/>
                </a:tc>
                <a:tc>
                  <a:txBody>
                    <a:bodyPr/>
                    <a:lstStyle/>
                    <a:p>
                      <a:r>
                        <a:rPr lang="en-US" sz="2000" dirty="0" smtClean="0"/>
                        <a:t>Two</a:t>
                      </a:r>
                      <a:endParaRPr lang="th-TH" sz="2000" dirty="0"/>
                    </a:p>
                  </a:txBody>
                  <a:tcPr/>
                </a:tc>
                <a:tc>
                  <a:txBody>
                    <a:bodyPr/>
                    <a:lstStyle/>
                    <a:p>
                      <a:r>
                        <a:rPr lang="en-US" sz="2000" dirty="0" smtClean="0"/>
                        <a:t>One</a:t>
                      </a:r>
                      <a:endParaRPr lang="th-TH" sz="2000" dirty="0"/>
                    </a:p>
                  </a:txBody>
                  <a:tcPr/>
                </a:tc>
              </a:tr>
              <a:tr h="838200">
                <a:tc>
                  <a:txBody>
                    <a:bodyPr/>
                    <a:lstStyle/>
                    <a:p>
                      <a:r>
                        <a:rPr lang="en-US" sz="2000" dirty="0" smtClean="0"/>
                        <a:t>b. Characteristics of the offspring</a:t>
                      </a:r>
                      <a:endParaRPr lang="th-TH" sz="2000" dirty="0"/>
                    </a:p>
                  </a:txBody>
                  <a:tcPr/>
                </a:tc>
                <a:tc>
                  <a:txBody>
                    <a:bodyPr/>
                    <a:lstStyle/>
                    <a:p>
                      <a:r>
                        <a:rPr lang="en-US" sz="2000" dirty="0" smtClean="0"/>
                        <a:t>Healthy and resistant to the environmental changes</a:t>
                      </a:r>
                      <a:endParaRPr lang="th-TH" sz="2000" dirty="0"/>
                    </a:p>
                  </a:txBody>
                  <a:tcPr/>
                </a:tc>
                <a:tc>
                  <a:txBody>
                    <a:bodyPr/>
                    <a:lstStyle/>
                    <a:p>
                      <a:r>
                        <a:rPr lang="en-US" sz="2000" dirty="0" smtClean="0"/>
                        <a:t>Weak and not resistant to the environmental changes</a:t>
                      </a:r>
                      <a:endParaRPr lang="th-TH" sz="2000" dirty="0"/>
                    </a:p>
                  </a:txBody>
                  <a:tcPr/>
                </a:tc>
              </a:tr>
              <a:tr h="838200">
                <a:tc>
                  <a:txBody>
                    <a:bodyPr/>
                    <a:lstStyle/>
                    <a:p>
                      <a:r>
                        <a:rPr lang="en-US" sz="2000" dirty="0" smtClean="0"/>
                        <a:t>c. Variety </a:t>
                      </a:r>
                      <a:endParaRPr lang="th-TH" sz="2000" dirty="0"/>
                    </a:p>
                  </a:txBody>
                  <a:tcPr/>
                </a:tc>
                <a:tc>
                  <a:txBody>
                    <a:bodyPr/>
                    <a:lstStyle/>
                    <a:p>
                      <a:r>
                        <a:rPr lang="en-US" sz="2000" dirty="0" smtClean="0"/>
                        <a:t>More</a:t>
                      </a:r>
                      <a:endParaRPr lang="th-TH" sz="2000" dirty="0"/>
                    </a:p>
                  </a:txBody>
                  <a:tcPr/>
                </a:tc>
                <a:tc>
                  <a:txBody>
                    <a:bodyPr/>
                    <a:lstStyle/>
                    <a:p>
                      <a:r>
                        <a:rPr lang="en-US" sz="2000" dirty="0" smtClean="0"/>
                        <a:t>Less</a:t>
                      </a:r>
                      <a:endParaRPr lang="th-TH" sz="2000" dirty="0"/>
                    </a:p>
                  </a:txBody>
                  <a:tcPr/>
                </a:tc>
              </a:tr>
            </a:tbl>
          </a:graphicData>
        </a:graphic>
      </p:graphicFrame>
    </p:spTree>
    <p:extLst>
      <p:ext uri="{BB962C8B-B14F-4D97-AF65-F5344CB8AC3E}">
        <p14:creationId xmlns:p14="http://schemas.microsoft.com/office/powerpoint/2010/main" val="102272284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Wind Vs. Insect Pollinated Flowers</a:t>
            </a:r>
            <a:endParaRPr lang="th-TH" sz="36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t="-8674" b="-8674"/>
          <a:stretch>
            <a:fillRect/>
          </a:stretch>
        </p:blipFill>
        <p:spPr/>
      </p:pic>
    </p:spTree>
    <p:extLst>
      <p:ext uri="{BB962C8B-B14F-4D97-AF65-F5344CB8AC3E}">
        <p14:creationId xmlns:p14="http://schemas.microsoft.com/office/powerpoint/2010/main" val="366229736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Wind and Insect Pollinated Flowers</a:t>
            </a:r>
            <a:endParaRPr lang="th-TH" sz="3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6064" r="-6064"/>
          <a:stretch>
            <a:fillRect/>
          </a:stretch>
        </p:blipFill>
        <p:spPr/>
      </p:pic>
    </p:spTree>
    <p:extLst>
      <p:ext uri="{BB962C8B-B14F-4D97-AF65-F5344CB8AC3E}">
        <p14:creationId xmlns:p14="http://schemas.microsoft.com/office/powerpoint/2010/main" val="91070835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Asexual Reproduction in </a:t>
            </a:r>
            <a:br>
              <a:rPr lang="en-US" sz="4000" dirty="0" smtClean="0"/>
            </a:br>
            <a:r>
              <a:rPr lang="en-US" sz="4000" dirty="0" smtClean="0"/>
              <a:t>Non-flowering Plants</a:t>
            </a:r>
            <a:endParaRPr lang="th-TH" sz="4000" dirty="0"/>
          </a:p>
        </p:txBody>
      </p:sp>
      <p:sp>
        <p:nvSpPr>
          <p:cNvPr id="3" name="Content Placeholder 2"/>
          <p:cNvSpPr>
            <a:spLocks noGrp="1"/>
          </p:cNvSpPr>
          <p:nvPr>
            <p:ph sz="half" idx="1"/>
          </p:nvPr>
        </p:nvSpPr>
        <p:spPr>
          <a:xfrm>
            <a:off x="304800" y="2240280"/>
            <a:ext cx="3962400" cy="3877056"/>
          </a:xfrm>
        </p:spPr>
        <p:txBody>
          <a:bodyPr>
            <a:normAutofit/>
          </a:bodyPr>
          <a:lstStyle/>
          <a:p>
            <a:pPr marL="0" indent="0">
              <a:buNone/>
            </a:pPr>
            <a:r>
              <a:rPr lang="en-US" dirty="0" smtClean="0"/>
              <a:t>Asexual reproduction is a type of reproduction that does not involves reproductive cells.</a:t>
            </a:r>
          </a:p>
          <a:p>
            <a:pPr marL="365760" lvl="1">
              <a:buFont typeface="Wingdings" pitchFamily="2" charset="2"/>
              <a:buChar char=""/>
            </a:pPr>
            <a:r>
              <a:rPr lang="en-US" dirty="0" smtClean="0"/>
              <a:t>Spore formation:</a:t>
            </a:r>
          </a:p>
          <a:p>
            <a:pPr marL="731520" lvl="2"/>
            <a:r>
              <a:rPr lang="en-US" dirty="0" smtClean="0"/>
              <a:t>Ferns</a:t>
            </a:r>
            <a:r>
              <a:rPr lang="en-US" dirty="0"/>
              <a:t>, Mosses, Mushrooms</a:t>
            </a:r>
            <a:endParaRPr lang="th-TH" dirty="0"/>
          </a:p>
          <a:p>
            <a:r>
              <a:rPr lang="en-US" dirty="0" smtClean="0"/>
              <a:t>Vegetative reproduction</a:t>
            </a:r>
          </a:p>
          <a:p>
            <a:pPr lvl="1"/>
            <a:r>
              <a:rPr lang="en-US" dirty="0" smtClean="0"/>
              <a:t>Stems </a:t>
            </a:r>
            <a:r>
              <a:rPr lang="en-US" i="1" dirty="0" smtClean="0"/>
              <a:t>(sugarcane)</a:t>
            </a:r>
            <a:r>
              <a:rPr lang="en-US" dirty="0" smtClean="0"/>
              <a:t>, leaves </a:t>
            </a:r>
            <a:r>
              <a:rPr lang="en-US" i="1" dirty="0" smtClean="0"/>
              <a:t>(aloe </a:t>
            </a:r>
            <a:r>
              <a:rPr lang="en-US" i="1" dirty="0" err="1" smtClean="0"/>
              <a:t>vera</a:t>
            </a:r>
            <a:r>
              <a:rPr lang="en-US" i="1" dirty="0" smtClean="0"/>
              <a:t>)</a:t>
            </a:r>
            <a:r>
              <a:rPr lang="en-US" dirty="0" smtClean="0"/>
              <a:t>, </a:t>
            </a:r>
            <a:r>
              <a:rPr lang="en-US" b="1" dirty="0" smtClean="0"/>
              <a:t>suckers</a:t>
            </a:r>
            <a:r>
              <a:rPr lang="en-US" dirty="0" smtClean="0"/>
              <a:t> </a:t>
            </a:r>
            <a:r>
              <a:rPr lang="en-US" i="1" dirty="0" smtClean="0"/>
              <a:t>(pineapple)</a:t>
            </a:r>
            <a:r>
              <a:rPr lang="en-US" dirty="0" smtClean="0"/>
              <a:t>, and underground stems </a:t>
            </a:r>
            <a:r>
              <a:rPr lang="en-US" i="1" dirty="0" smtClean="0"/>
              <a:t>(onion) </a:t>
            </a:r>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72000" y="2111041"/>
            <a:ext cx="3657599" cy="4493366"/>
          </a:xfrm>
        </p:spPr>
      </p:pic>
    </p:spTree>
    <p:extLst>
      <p:ext uri="{BB962C8B-B14F-4D97-AF65-F5344CB8AC3E}">
        <p14:creationId xmlns:p14="http://schemas.microsoft.com/office/powerpoint/2010/main" val="88814935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Seeds vs. </a:t>
            </a:r>
            <a:r>
              <a:rPr lang="en-US" dirty="0"/>
              <a:t>S</a:t>
            </a:r>
            <a:r>
              <a:rPr lang="en-US" dirty="0" smtClean="0"/>
              <a:t>pores</a:t>
            </a:r>
            <a:endParaRPr lang="th-TH" dirty="0"/>
          </a:p>
        </p:txBody>
      </p:sp>
      <p:sp>
        <p:nvSpPr>
          <p:cNvPr id="6" name="Text Placeholder 5"/>
          <p:cNvSpPr>
            <a:spLocks noGrp="1"/>
          </p:cNvSpPr>
          <p:nvPr>
            <p:ph type="body" idx="1"/>
          </p:nvPr>
        </p:nvSpPr>
        <p:spPr/>
        <p:txBody>
          <a:bodyPr/>
          <a:lstStyle/>
          <a:p>
            <a:r>
              <a:rPr lang="en-US" dirty="0" smtClean="0"/>
              <a:t>SEEDS</a:t>
            </a:r>
            <a:endParaRPr lang="th-TH" dirty="0"/>
          </a:p>
        </p:txBody>
      </p:sp>
      <p:sp>
        <p:nvSpPr>
          <p:cNvPr id="4" name="Content Placeholder 3"/>
          <p:cNvSpPr>
            <a:spLocks noGrp="1"/>
          </p:cNvSpPr>
          <p:nvPr>
            <p:ph sz="half" idx="2"/>
          </p:nvPr>
        </p:nvSpPr>
        <p:spPr/>
        <p:txBody>
          <a:bodyPr>
            <a:normAutofit lnSpcReduction="10000"/>
          </a:bodyPr>
          <a:lstStyle/>
          <a:p>
            <a:r>
              <a:rPr lang="en-US" dirty="0" smtClean="0">
                <a:solidFill>
                  <a:srgbClr val="000000"/>
                </a:solidFill>
                <a:latin typeface="Georgia"/>
              </a:rPr>
              <a:t>Larger in size and  </a:t>
            </a:r>
            <a:r>
              <a:rPr lang="en-US" dirty="0">
                <a:solidFill>
                  <a:srgbClr val="000000"/>
                </a:solidFill>
                <a:latin typeface="Georgia"/>
              </a:rPr>
              <a:t>can be seen and touched </a:t>
            </a:r>
            <a:r>
              <a:rPr lang="en-US" dirty="0" smtClean="0">
                <a:solidFill>
                  <a:srgbClr val="000000"/>
                </a:solidFill>
                <a:latin typeface="Georgia"/>
              </a:rPr>
              <a:t>easily</a:t>
            </a:r>
          </a:p>
          <a:p>
            <a:r>
              <a:rPr lang="en-US" dirty="0" smtClean="0">
                <a:solidFill>
                  <a:srgbClr val="000000"/>
                </a:solidFill>
                <a:latin typeface="Georgia"/>
              </a:rPr>
              <a:t>Multicellular</a:t>
            </a:r>
          </a:p>
          <a:p>
            <a:r>
              <a:rPr lang="en-US" dirty="0">
                <a:solidFill>
                  <a:srgbClr val="000000"/>
                </a:solidFill>
                <a:latin typeface="Georgia"/>
              </a:rPr>
              <a:t>located either in the fruit or flower of flowering </a:t>
            </a:r>
            <a:r>
              <a:rPr lang="en-US" dirty="0" smtClean="0">
                <a:solidFill>
                  <a:srgbClr val="000000"/>
                </a:solidFill>
                <a:latin typeface="Georgia"/>
              </a:rPr>
              <a:t>plants</a:t>
            </a:r>
            <a:endParaRPr lang="en-US" dirty="0" smtClean="0"/>
          </a:p>
          <a:p>
            <a:r>
              <a:rPr lang="en-US" dirty="0" smtClean="0">
                <a:solidFill>
                  <a:srgbClr val="000000"/>
                </a:solidFill>
                <a:latin typeface="Georgia"/>
              </a:rPr>
              <a:t>germinates </a:t>
            </a:r>
            <a:r>
              <a:rPr lang="en-US" dirty="0">
                <a:solidFill>
                  <a:srgbClr val="000000"/>
                </a:solidFill>
                <a:latin typeface="Georgia"/>
              </a:rPr>
              <a:t>more easily </a:t>
            </a:r>
            <a:endParaRPr lang="en-US" dirty="0" smtClean="0">
              <a:solidFill>
                <a:srgbClr val="000000"/>
              </a:solidFill>
              <a:latin typeface="Georgia"/>
            </a:endParaRPr>
          </a:p>
          <a:p>
            <a:r>
              <a:rPr lang="en-US" dirty="0" smtClean="0">
                <a:solidFill>
                  <a:srgbClr val="000000"/>
                </a:solidFill>
                <a:latin typeface="Georgia"/>
              </a:rPr>
              <a:t>disseminated </a:t>
            </a:r>
            <a:r>
              <a:rPr lang="en-US" dirty="0">
                <a:solidFill>
                  <a:srgbClr val="000000"/>
                </a:solidFill>
                <a:latin typeface="Georgia"/>
              </a:rPr>
              <a:t>by animals that eat the fruit of flowering </a:t>
            </a:r>
            <a:r>
              <a:rPr lang="en-US" dirty="0" smtClean="0">
                <a:solidFill>
                  <a:srgbClr val="000000"/>
                </a:solidFill>
                <a:latin typeface="Georgia"/>
              </a:rPr>
              <a:t>plants</a:t>
            </a:r>
            <a:endParaRPr lang="th-TH" dirty="0"/>
          </a:p>
        </p:txBody>
      </p:sp>
      <p:sp>
        <p:nvSpPr>
          <p:cNvPr id="7" name="Text Placeholder 6"/>
          <p:cNvSpPr>
            <a:spLocks noGrp="1"/>
          </p:cNvSpPr>
          <p:nvPr>
            <p:ph type="body" sz="quarter" idx="3"/>
          </p:nvPr>
        </p:nvSpPr>
        <p:spPr/>
        <p:txBody>
          <a:bodyPr/>
          <a:lstStyle/>
          <a:p>
            <a:r>
              <a:rPr lang="en-US" dirty="0" smtClean="0"/>
              <a:t>SPORES</a:t>
            </a:r>
            <a:endParaRPr lang="th-TH" dirty="0"/>
          </a:p>
        </p:txBody>
      </p:sp>
      <p:sp>
        <p:nvSpPr>
          <p:cNvPr id="8" name="Content Placeholder 7"/>
          <p:cNvSpPr>
            <a:spLocks noGrp="1"/>
          </p:cNvSpPr>
          <p:nvPr>
            <p:ph sz="quarter" idx="4"/>
          </p:nvPr>
        </p:nvSpPr>
        <p:spPr/>
        <p:txBody>
          <a:bodyPr>
            <a:normAutofit fontScale="92500"/>
          </a:bodyPr>
          <a:lstStyle/>
          <a:p>
            <a:r>
              <a:rPr lang="en-US" dirty="0" smtClean="0"/>
              <a:t>Smaller or microscopic size</a:t>
            </a:r>
          </a:p>
          <a:p>
            <a:r>
              <a:rPr lang="en-US" dirty="0" smtClean="0"/>
              <a:t>Unicellular</a:t>
            </a:r>
          </a:p>
          <a:p>
            <a:r>
              <a:rPr lang="en-US" dirty="0" smtClean="0"/>
              <a:t>Located underneath the leaves of non-flowering plants</a:t>
            </a:r>
          </a:p>
          <a:p>
            <a:r>
              <a:rPr lang="en-US" dirty="0" smtClean="0"/>
              <a:t>Spores requires a wet environment to germinate</a:t>
            </a:r>
          </a:p>
          <a:p>
            <a:r>
              <a:rPr lang="en-US" dirty="0" smtClean="0"/>
              <a:t>Simply fall off or spread by the wind to propagate</a:t>
            </a:r>
            <a:endParaRPr lang="th-TH" dirty="0"/>
          </a:p>
        </p:txBody>
      </p:sp>
    </p:spTree>
    <p:extLst>
      <p:ext uri="{BB962C8B-B14F-4D97-AF65-F5344CB8AC3E}">
        <p14:creationId xmlns:p14="http://schemas.microsoft.com/office/powerpoint/2010/main" val="393035079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important is plant?</a:t>
            </a:r>
            <a:endParaRPr lang="th-TH" dirty="0"/>
          </a:p>
        </p:txBody>
      </p:sp>
      <p:sp>
        <p:nvSpPr>
          <p:cNvPr id="4" name="Content Placeholder 3"/>
          <p:cNvSpPr>
            <a:spLocks noGrp="1"/>
          </p:cNvSpPr>
          <p:nvPr>
            <p:ph sz="half" idx="1"/>
          </p:nvPr>
        </p:nvSpPr>
        <p:spPr/>
        <p:txBody>
          <a:bodyPr>
            <a:normAutofit/>
          </a:bodyPr>
          <a:lstStyle/>
          <a:p>
            <a:r>
              <a:rPr lang="en-US" dirty="0" smtClean="0"/>
              <a:t>Plants make food, oxygen, provide habitats for animals, help to make and preserve soil, provide useful products for people (including food, fibers, medicines, and etc.) and help to beautify our environment.</a:t>
            </a:r>
            <a:endParaRPr lang="th-TH"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t="-89" b="-89"/>
          <a:stretch>
            <a:fillRect/>
          </a:stretch>
        </p:blipFill>
        <p:spPr>
          <a:xfrm>
            <a:off x="4857750" y="2133600"/>
            <a:ext cx="3589338" cy="3429000"/>
          </a:xfrm>
        </p:spPr>
      </p:pic>
    </p:spTree>
    <p:extLst>
      <p:ext uri="{BB962C8B-B14F-4D97-AF65-F5344CB8AC3E}">
        <p14:creationId xmlns:p14="http://schemas.microsoft.com/office/powerpoint/2010/main" val="167038020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Germination of Seed</a:t>
            </a:r>
            <a:endParaRPr lang="th-TH" dirty="0"/>
          </a:p>
        </p:txBody>
      </p:sp>
      <p:sp>
        <p:nvSpPr>
          <p:cNvPr id="4" name="Content Placeholder 3"/>
          <p:cNvSpPr>
            <a:spLocks noGrp="1"/>
          </p:cNvSpPr>
          <p:nvPr>
            <p:ph sz="half" idx="1"/>
          </p:nvPr>
        </p:nvSpPr>
        <p:spPr/>
        <p:txBody>
          <a:bodyPr/>
          <a:lstStyle/>
          <a:p>
            <a:r>
              <a:rPr lang="en-US" dirty="0" smtClean="0"/>
              <a:t>During germination, the embryo will develop into a shoot, seedling and roots respectively. </a:t>
            </a:r>
            <a:endParaRPr lang="th-TH"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rcRect t="-9722" b="-9722"/>
          <a:stretch>
            <a:fillRect/>
          </a:stretch>
        </p:blipFill>
        <p:spPr>
          <a:xfrm>
            <a:off x="4114800" y="2285999"/>
            <a:ext cx="4711371" cy="3417731"/>
          </a:xfrm>
        </p:spPr>
      </p:pic>
    </p:spTree>
    <p:extLst>
      <p:ext uri="{BB962C8B-B14F-4D97-AF65-F5344CB8AC3E}">
        <p14:creationId xmlns:p14="http://schemas.microsoft.com/office/powerpoint/2010/main" val="175945920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Condition for Germination</a:t>
            </a:r>
            <a:endParaRPr lang="th-TH" sz="4000" dirty="0"/>
          </a:p>
        </p:txBody>
      </p:sp>
      <p:sp>
        <p:nvSpPr>
          <p:cNvPr id="3" name="Content Placeholder 2"/>
          <p:cNvSpPr>
            <a:spLocks noGrp="1"/>
          </p:cNvSpPr>
          <p:nvPr>
            <p:ph sz="half" idx="1"/>
          </p:nvPr>
        </p:nvSpPr>
        <p:spPr/>
        <p:txBody>
          <a:bodyPr/>
          <a:lstStyle/>
          <a:p>
            <a:r>
              <a:rPr lang="en-US" i="1" dirty="0" smtClean="0"/>
              <a:t>Suitable Temperature </a:t>
            </a:r>
            <a:r>
              <a:rPr lang="en-US" dirty="0" smtClean="0"/>
              <a:t>for enzyme reaction, </a:t>
            </a:r>
            <a:r>
              <a:rPr lang="en-US" i="1" dirty="0" smtClean="0"/>
              <a:t>Air</a:t>
            </a:r>
            <a:r>
              <a:rPr lang="en-US" dirty="0" smtClean="0"/>
              <a:t> for respiration, and </a:t>
            </a:r>
            <a:r>
              <a:rPr lang="en-US" i="1" dirty="0" smtClean="0"/>
              <a:t>Water</a:t>
            </a:r>
            <a:r>
              <a:rPr lang="en-US" dirty="0" smtClean="0"/>
              <a:t> to soften the </a:t>
            </a:r>
            <a:r>
              <a:rPr lang="en-US" b="1" dirty="0" err="1" smtClean="0"/>
              <a:t>testa</a:t>
            </a:r>
            <a:r>
              <a:rPr lang="en-US" b="1" dirty="0" smtClean="0"/>
              <a:t> </a:t>
            </a:r>
            <a:r>
              <a:rPr lang="en-US" dirty="0" smtClean="0"/>
              <a:t>(or seed coat).</a:t>
            </a:r>
            <a:endParaRPr lang="th-TH"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rcRect t="-25397" b="-25397"/>
          <a:stretch>
            <a:fillRect/>
          </a:stretch>
        </p:blipFill>
        <p:spPr/>
      </p:pic>
    </p:spTree>
    <p:extLst>
      <p:ext uri="{BB962C8B-B14F-4D97-AF65-F5344CB8AC3E}">
        <p14:creationId xmlns:p14="http://schemas.microsoft.com/office/powerpoint/2010/main" val="193153768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Nutrients in Plants</a:t>
            </a:r>
            <a:endParaRPr lang="en-US" dirty="0"/>
          </a:p>
        </p:txBody>
      </p:sp>
      <p:sp>
        <p:nvSpPr>
          <p:cNvPr id="5" name="Text Placeholder 4"/>
          <p:cNvSpPr>
            <a:spLocks noGrp="1"/>
          </p:cNvSpPr>
          <p:nvPr>
            <p:ph type="body" idx="1"/>
          </p:nvPr>
        </p:nvSpPr>
        <p:spPr/>
        <p:txBody>
          <a:bodyPr/>
          <a:lstStyle/>
          <a:p>
            <a:r>
              <a:rPr lang="en-US" dirty="0" smtClean="0"/>
              <a:t>Macronutrients</a:t>
            </a:r>
            <a:endParaRPr lang="en-US" dirty="0"/>
          </a:p>
        </p:txBody>
      </p:sp>
      <p:sp>
        <p:nvSpPr>
          <p:cNvPr id="6" name="Content Placeholder 5"/>
          <p:cNvSpPr>
            <a:spLocks noGrp="1"/>
          </p:cNvSpPr>
          <p:nvPr>
            <p:ph sz="half" idx="2"/>
          </p:nvPr>
        </p:nvSpPr>
        <p:spPr>
          <a:xfrm>
            <a:off x="457200" y="2174875"/>
            <a:ext cx="4040188" cy="2118221"/>
          </a:xfrm>
        </p:spPr>
        <p:txBody>
          <a:bodyPr/>
          <a:lstStyle/>
          <a:p>
            <a:r>
              <a:rPr lang="en-US" dirty="0" smtClean="0"/>
              <a:t>Such as carbon, hydrogen, oxygen, nitrogen, phosphorus, potassium, calcium, magnesium, and </a:t>
            </a:r>
            <a:r>
              <a:rPr lang="en-US" dirty="0" err="1" smtClean="0"/>
              <a:t>sulphur</a:t>
            </a:r>
            <a:r>
              <a:rPr lang="en-US" dirty="0" smtClean="0"/>
              <a:t> in larger quantities.</a:t>
            </a:r>
            <a:endParaRPr lang="en-US" dirty="0"/>
          </a:p>
        </p:txBody>
      </p:sp>
      <p:sp>
        <p:nvSpPr>
          <p:cNvPr id="7" name="Text Placeholder 6"/>
          <p:cNvSpPr>
            <a:spLocks noGrp="1"/>
          </p:cNvSpPr>
          <p:nvPr>
            <p:ph type="body" sz="quarter" idx="3"/>
          </p:nvPr>
        </p:nvSpPr>
        <p:spPr/>
        <p:txBody>
          <a:bodyPr/>
          <a:lstStyle/>
          <a:p>
            <a:r>
              <a:rPr lang="en-US" dirty="0" smtClean="0"/>
              <a:t>Micronutrients</a:t>
            </a:r>
            <a:endParaRPr lang="en-US" dirty="0"/>
          </a:p>
        </p:txBody>
      </p:sp>
      <p:sp>
        <p:nvSpPr>
          <p:cNvPr id="8" name="Content Placeholder 7"/>
          <p:cNvSpPr>
            <a:spLocks noGrp="1"/>
          </p:cNvSpPr>
          <p:nvPr>
            <p:ph sz="quarter" idx="4"/>
          </p:nvPr>
        </p:nvSpPr>
        <p:spPr>
          <a:xfrm>
            <a:off x="4716016" y="2132856"/>
            <a:ext cx="4041775" cy="1872208"/>
          </a:xfrm>
        </p:spPr>
        <p:txBody>
          <a:bodyPr/>
          <a:lstStyle/>
          <a:p>
            <a:r>
              <a:rPr lang="en-US" dirty="0" smtClean="0"/>
              <a:t>Such as boron, </a:t>
            </a:r>
            <a:r>
              <a:rPr lang="en-US" dirty="0" err="1" smtClean="0"/>
              <a:t>ferum</a:t>
            </a:r>
            <a:r>
              <a:rPr lang="en-US" dirty="0" smtClean="0"/>
              <a:t>, zinc in smaller quantities. These elements are known as traced minerals. </a:t>
            </a:r>
            <a:endParaRPr lang="en-US" dirty="0"/>
          </a:p>
        </p:txBody>
      </p:sp>
      <p:sp>
        <p:nvSpPr>
          <p:cNvPr id="9" name="TextBox 8"/>
          <p:cNvSpPr txBox="1"/>
          <p:nvPr/>
        </p:nvSpPr>
        <p:spPr>
          <a:xfrm>
            <a:off x="539552" y="4581128"/>
            <a:ext cx="8116076" cy="584775"/>
          </a:xfrm>
          <a:prstGeom prst="rect">
            <a:avLst/>
          </a:prstGeom>
          <a:noFill/>
        </p:spPr>
        <p:txBody>
          <a:bodyPr wrap="square" rtlCol="0">
            <a:spAutoFit/>
          </a:bodyPr>
          <a:lstStyle/>
          <a:p>
            <a:r>
              <a:rPr lang="en-US" sz="1600" dirty="0" smtClean="0">
                <a:solidFill>
                  <a:prstClr val="black"/>
                </a:solidFill>
              </a:rPr>
              <a:t>In the natural, plants get them from the soil. Farmers use fertilizers as alternative when these elements are quickly used up in the soil.</a:t>
            </a:r>
          </a:p>
        </p:txBody>
      </p:sp>
    </p:spTree>
    <p:extLst>
      <p:ext uri="{BB962C8B-B14F-4D97-AF65-F5344CB8AC3E}">
        <p14:creationId xmlns:p14="http://schemas.microsoft.com/office/powerpoint/2010/main" val="261828515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Mineral Requirements in Plants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21538969"/>
              </p:ext>
            </p:extLst>
          </p:nvPr>
        </p:nvGraphicFramePr>
        <p:xfrm>
          <a:off x="457200" y="1600200"/>
          <a:ext cx="8229600" cy="3942080"/>
        </p:xfrm>
        <a:graphic>
          <a:graphicData uri="http://schemas.openxmlformats.org/drawingml/2006/table">
            <a:tbl>
              <a:tblPr firstRow="1" bandRow="1">
                <a:tableStyleId>{5C22544A-7EE6-4342-B048-85BDC9FD1C3A}</a:tableStyleId>
              </a:tblPr>
              <a:tblGrid>
                <a:gridCol w="3178696"/>
                <a:gridCol w="5050904"/>
              </a:tblGrid>
              <a:tr h="370840">
                <a:tc>
                  <a:txBody>
                    <a:bodyPr/>
                    <a:lstStyle/>
                    <a:p>
                      <a:r>
                        <a:rPr lang="en-US" sz="1800" dirty="0" smtClean="0"/>
                        <a:t>Macronutrient</a:t>
                      </a:r>
                      <a:endParaRPr lang="en-US" sz="1800" dirty="0"/>
                    </a:p>
                  </a:txBody>
                  <a:tcPr/>
                </a:tc>
                <a:tc>
                  <a:txBody>
                    <a:bodyPr/>
                    <a:lstStyle/>
                    <a:p>
                      <a:r>
                        <a:rPr lang="en-US" sz="1800" dirty="0" smtClean="0"/>
                        <a:t>Effects of Deficiency</a:t>
                      </a:r>
                      <a:endParaRPr lang="en-US" sz="1800" dirty="0"/>
                    </a:p>
                  </a:txBody>
                  <a:tcPr/>
                </a:tc>
              </a:tr>
              <a:tr h="370840">
                <a:tc>
                  <a:txBody>
                    <a:bodyPr/>
                    <a:lstStyle/>
                    <a:p>
                      <a:r>
                        <a:rPr lang="en-US" sz="1800" dirty="0" smtClean="0"/>
                        <a:t>Nitrogen</a:t>
                      </a:r>
                      <a:endParaRPr lang="en-US" sz="1800" dirty="0"/>
                    </a:p>
                  </a:txBody>
                  <a:tcPr/>
                </a:tc>
                <a:tc>
                  <a:txBody>
                    <a:bodyPr/>
                    <a:lstStyle/>
                    <a:p>
                      <a:r>
                        <a:rPr lang="en-US" sz="1800" dirty="0" smtClean="0"/>
                        <a:t>Stunted</a:t>
                      </a:r>
                      <a:r>
                        <a:rPr lang="en-US" sz="1800" baseline="0" dirty="0" smtClean="0"/>
                        <a:t> growth</a:t>
                      </a:r>
                    </a:p>
                    <a:p>
                      <a:r>
                        <a:rPr lang="en-US" sz="1800" baseline="0" dirty="0" smtClean="0"/>
                        <a:t>Leaves turn yellow and drop</a:t>
                      </a:r>
                    </a:p>
                  </a:txBody>
                  <a:tcPr/>
                </a:tc>
              </a:tr>
              <a:tr h="370840">
                <a:tc>
                  <a:txBody>
                    <a:bodyPr/>
                    <a:lstStyle/>
                    <a:p>
                      <a:r>
                        <a:rPr lang="en-US" sz="1800" dirty="0" smtClean="0"/>
                        <a:t>Phosphorus</a:t>
                      </a:r>
                      <a:endParaRPr lang="en-US" sz="1800" dirty="0"/>
                    </a:p>
                  </a:txBody>
                  <a:tcPr/>
                </a:tc>
                <a:tc>
                  <a:txBody>
                    <a:bodyPr/>
                    <a:lstStyle/>
                    <a:p>
                      <a:r>
                        <a:rPr lang="en-US" sz="1800" dirty="0" smtClean="0"/>
                        <a:t>Poor</a:t>
                      </a:r>
                      <a:r>
                        <a:rPr lang="en-US" sz="1800" baseline="0" dirty="0" smtClean="0"/>
                        <a:t> root growth</a:t>
                      </a:r>
                    </a:p>
                    <a:p>
                      <a:r>
                        <a:rPr lang="en-US" sz="1800" baseline="0" dirty="0" smtClean="0"/>
                        <a:t>Leaves turn dark green with red or purple spots</a:t>
                      </a:r>
                      <a:endParaRPr lang="en-US" sz="1800" dirty="0"/>
                    </a:p>
                  </a:txBody>
                  <a:tcPr/>
                </a:tc>
              </a:tr>
              <a:tr h="370840">
                <a:tc>
                  <a:txBody>
                    <a:bodyPr/>
                    <a:lstStyle/>
                    <a:p>
                      <a:r>
                        <a:rPr lang="en-US" sz="1800" dirty="0" smtClean="0"/>
                        <a:t>Potassium</a:t>
                      </a:r>
                      <a:endParaRPr lang="en-US" sz="1800" dirty="0"/>
                    </a:p>
                  </a:txBody>
                  <a:tcPr/>
                </a:tc>
                <a:tc>
                  <a:txBody>
                    <a:bodyPr/>
                    <a:lstStyle/>
                    <a:p>
                      <a:r>
                        <a:rPr lang="en-US" sz="1800" dirty="0" smtClean="0"/>
                        <a:t>Premature death of plants</a:t>
                      </a:r>
                    </a:p>
                    <a:p>
                      <a:r>
                        <a:rPr lang="en-US" sz="1800" dirty="0" smtClean="0"/>
                        <a:t>Leaves</a:t>
                      </a:r>
                      <a:r>
                        <a:rPr lang="en-US" sz="1800" baseline="0" dirty="0" smtClean="0"/>
                        <a:t> turn yellow at the edges</a:t>
                      </a:r>
                      <a:endParaRPr lang="en-US" sz="1800" dirty="0"/>
                    </a:p>
                  </a:txBody>
                  <a:tcPr/>
                </a:tc>
              </a:tr>
              <a:tr h="370840">
                <a:tc>
                  <a:txBody>
                    <a:bodyPr/>
                    <a:lstStyle/>
                    <a:p>
                      <a:r>
                        <a:rPr lang="en-US" sz="1800" dirty="0" smtClean="0"/>
                        <a:t>Calcium</a:t>
                      </a:r>
                      <a:endParaRPr lang="en-US" sz="1800" dirty="0"/>
                    </a:p>
                  </a:txBody>
                  <a:tcPr/>
                </a:tc>
                <a:tc>
                  <a:txBody>
                    <a:bodyPr/>
                    <a:lstStyle/>
                    <a:p>
                      <a:r>
                        <a:rPr lang="en-US" sz="1800" dirty="0" smtClean="0"/>
                        <a:t>Stunted growth</a:t>
                      </a:r>
                    </a:p>
                    <a:p>
                      <a:r>
                        <a:rPr lang="en-US" sz="1800" dirty="0" smtClean="0"/>
                        <a:t>Leaves become distorted and cupped</a:t>
                      </a:r>
                      <a:endParaRPr lang="en-US" sz="1800" dirty="0"/>
                    </a:p>
                  </a:txBody>
                  <a:tcPr/>
                </a:tc>
              </a:tr>
              <a:tr h="370840">
                <a:tc>
                  <a:txBody>
                    <a:bodyPr/>
                    <a:lstStyle/>
                    <a:p>
                      <a:r>
                        <a:rPr lang="en-US" sz="1800" dirty="0" smtClean="0"/>
                        <a:t>Magnesium</a:t>
                      </a:r>
                      <a:endParaRPr lang="en-US" sz="1800" dirty="0"/>
                    </a:p>
                  </a:txBody>
                  <a:tcPr/>
                </a:tc>
                <a:tc>
                  <a:txBody>
                    <a:bodyPr/>
                    <a:lstStyle/>
                    <a:p>
                      <a:r>
                        <a:rPr lang="en-US" sz="1800" dirty="0" smtClean="0"/>
                        <a:t>Areas between veins in leaves turn yellow</a:t>
                      </a:r>
                    </a:p>
                    <a:p>
                      <a:r>
                        <a:rPr lang="en-US" sz="1800" dirty="0" smtClean="0"/>
                        <a:t>Leaves</a:t>
                      </a:r>
                      <a:r>
                        <a:rPr lang="en-US" sz="1800" baseline="0" dirty="0" smtClean="0"/>
                        <a:t> become cupped</a:t>
                      </a:r>
                      <a:endParaRPr lang="en-US" sz="1800" dirty="0"/>
                    </a:p>
                  </a:txBody>
                  <a:tcPr/>
                </a:tc>
              </a:tr>
              <a:tr h="370840">
                <a:tc>
                  <a:txBody>
                    <a:bodyPr/>
                    <a:lstStyle/>
                    <a:p>
                      <a:r>
                        <a:rPr lang="en-US" sz="1800" dirty="0" err="1" smtClean="0"/>
                        <a:t>Sulphur</a:t>
                      </a:r>
                      <a:endParaRPr lang="en-US" sz="1800" dirty="0"/>
                    </a:p>
                  </a:txBody>
                  <a:tcPr/>
                </a:tc>
                <a:tc>
                  <a:txBody>
                    <a:bodyPr/>
                    <a:lstStyle/>
                    <a:p>
                      <a:r>
                        <a:rPr lang="en-US" sz="1800" dirty="0" smtClean="0"/>
                        <a:t>Young leaves turn yellow and drop</a:t>
                      </a:r>
                      <a:endParaRPr lang="en-US" sz="1800" dirty="0"/>
                    </a:p>
                  </a:txBody>
                  <a:tcPr/>
                </a:tc>
              </a:tr>
            </a:tbl>
          </a:graphicData>
        </a:graphic>
      </p:graphicFrame>
    </p:spTree>
    <p:extLst>
      <p:ext uri="{BB962C8B-B14F-4D97-AF65-F5344CB8AC3E}">
        <p14:creationId xmlns:p14="http://schemas.microsoft.com/office/powerpoint/2010/main" val="51860534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MONOCOT VS. DICOT</a:t>
            </a:r>
            <a:endParaRPr lang="th-TH"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066800" y="1524000"/>
            <a:ext cx="5266795" cy="4495800"/>
          </a:xfrm>
        </p:spPr>
      </p:pic>
      <p:sp>
        <p:nvSpPr>
          <p:cNvPr id="3" name="Rectangle 2"/>
          <p:cNvSpPr/>
          <p:nvPr/>
        </p:nvSpPr>
        <p:spPr>
          <a:xfrm>
            <a:off x="6400800" y="1828800"/>
            <a:ext cx="2438400" cy="1569660"/>
          </a:xfrm>
          <a:prstGeom prst="rect">
            <a:avLst/>
          </a:prstGeom>
        </p:spPr>
        <p:txBody>
          <a:bodyPr wrap="square">
            <a:spAutoFit/>
          </a:bodyPr>
          <a:lstStyle/>
          <a:p>
            <a:r>
              <a:rPr lang="en-US" sz="1600" dirty="0" smtClean="0"/>
              <a:t>COTYLEDON is an </a:t>
            </a:r>
            <a:r>
              <a:rPr lang="en-US" sz="1600" dirty="0"/>
              <a:t>embryonic leaf in seed-bearing plants, one or more of which are the first leaves to appear from a germinating seed.</a:t>
            </a:r>
            <a:endParaRPr lang="th-TH" sz="1600" dirty="0"/>
          </a:p>
        </p:txBody>
      </p:sp>
    </p:spTree>
    <p:extLst>
      <p:ext uri="{BB962C8B-B14F-4D97-AF65-F5344CB8AC3E}">
        <p14:creationId xmlns:p14="http://schemas.microsoft.com/office/powerpoint/2010/main" val="382332496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Angiosperm VS. Gymnosperm</a:t>
            </a:r>
            <a:endParaRPr lang="th-TH" dirty="0"/>
          </a:p>
        </p:txBody>
      </p:sp>
      <p:pic>
        <p:nvPicPr>
          <p:cNvPr id="15" name="Content Placeholder 1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0190" y="2667000"/>
            <a:ext cx="6997959" cy="3657600"/>
          </a:xfrm>
        </p:spPr>
      </p:pic>
      <p:sp>
        <p:nvSpPr>
          <p:cNvPr id="2" name="Rectangle 1"/>
          <p:cNvSpPr/>
          <p:nvPr/>
        </p:nvSpPr>
        <p:spPr>
          <a:xfrm>
            <a:off x="685800" y="1443841"/>
            <a:ext cx="7924800" cy="923330"/>
          </a:xfrm>
          <a:prstGeom prst="rect">
            <a:avLst/>
          </a:prstGeom>
        </p:spPr>
        <p:txBody>
          <a:bodyPr wrap="square">
            <a:spAutoFit/>
          </a:bodyPr>
          <a:lstStyle/>
          <a:p>
            <a:r>
              <a:rPr lang="en-US" sz="1800" dirty="0"/>
              <a:t>Angiosperms, also called flowering plants, have seeds that are enclosed within an ovary (usually a fruit), while gymnosperms have no flowers or fruits, and have unenclosed or “naked” seeds on the surface of scales or leaves. </a:t>
            </a:r>
            <a:endParaRPr lang="th-TH" sz="1800" dirty="0"/>
          </a:p>
        </p:txBody>
      </p:sp>
    </p:spTree>
    <p:extLst>
      <p:ext uri="{BB962C8B-B14F-4D97-AF65-F5344CB8AC3E}">
        <p14:creationId xmlns:p14="http://schemas.microsoft.com/office/powerpoint/2010/main" val="420903028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Application of Vegetative Reproduction</a:t>
            </a:r>
            <a:endParaRPr lang="th-TH" sz="3200" dirty="0"/>
          </a:p>
        </p:txBody>
      </p:sp>
      <p:sp>
        <p:nvSpPr>
          <p:cNvPr id="3" name="Content Placeholder 2"/>
          <p:cNvSpPr>
            <a:spLocks noGrp="1"/>
          </p:cNvSpPr>
          <p:nvPr>
            <p:ph sz="half" idx="1"/>
          </p:nvPr>
        </p:nvSpPr>
        <p:spPr>
          <a:xfrm>
            <a:off x="228600" y="2240280"/>
            <a:ext cx="4261104" cy="4236720"/>
          </a:xfrm>
        </p:spPr>
        <p:txBody>
          <a:bodyPr>
            <a:normAutofit fontScale="92500" lnSpcReduction="10000"/>
          </a:bodyPr>
          <a:lstStyle/>
          <a:p>
            <a:r>
              <a:rPr lang="en-US" dirty="0" smtClean="0"/>
              <a:t>Technology of vegetative reproduction includes </a:t>
            </a:r>
            <a:r>
              <a:rPr lang="en-US" b="1" dirty="0" smtClean="0"/>
              <a:t>stem cutting </a:t>
            </a:r>
            <a:r>
              <a:rPr lang="en-US" dirty="0" smtClean="0"/>
              <a:t>and </a:t>
            </a:r>
            <a:r>
              <a:rPr lang="en-US" b="1" dirty="0" smtClean="0"/>
              <a:t>tissue culture</a:t>
            </a:r>
            <a:r>
              <a:rPr lang="en-US" dirty="0" smtClean="0"/>
              <a:t>.</a:t>
            </a:r>
            <a:endParaRPr lang="en-US" dirty="0"/>
          </a:p>
          <a:p>
            <a:r>
              <a:rPr lang="en-US" dirty="0" smtClean="0"/>
              <a:t>STEM CUTTING – a method where a piece of twig is cut off from the parent plant and then placed in the soil. After a few days, grows into a new plant. </a:t>
            </a:r>
            <a:r>
              <a:rPr lang="en-US" i="1" dirty="0" smtClean="0"/>
              <a:t>(Sugar Cane)</a:t>
            </a:r>
          </a:p>
          <a:p>
            <a:r>
              <a:rPr lang="en-US" dirty="0" smtClean="0"/>
              <a:t>TISSUE CULTURE – a method of reproduction which produces new plants called clone from the tissue of the parent plant. </a:t>
            </a:r>
            <a:r>
              <a:rPr lang="en-US" i="1" dirty="0" smtClean="0"/>
              <a:t>(Carrot)</a:t>
            </a:r>
            <a:endParaRPr lang="th-TH" i="1"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t="-25424" b="-25424"/>
          <a:stretch>
            <a:fillRect/>
          </a:stretch>
        </p:blipFill>
        <p:spPr/>
      </p:pic>
    </p:spTree>
    <p:extLst>
      <p:ext uri="{BB962C8B-B14F-4D97-AF65-F5344CB8AC3E}">
        <p14:creationId xmlns:p14="http://schemas.microsoft.com/office/powerpoint/2010/main" val="381535603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TISSUE CULTURE</a:t>
            </a:r>
            <a:endParaRPr lang="th-TH"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rcRect l="-6474" r="-6474"/>
          <a:stretch>
            <a:fillRect/>
          </a:stretch>
        </p:blipFill>
        <p:spPr/>
      </p:pic>
    </p:spTree>
    <p:extLst>
      <p:ext uri="{BB962C8B-B14F-4D97-AF65-F5344CB8AC3E}">
        <p14:creationId xmlns:p14="http://schemas.microsoft.com/office/powerpoint/2010/main" val="175496849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Photosynthesis</a:t>
            </a:r>
            <a:endParaRPr lang="th-TH" dirty="0"/>
          </a:p>
        </p:txBody>
      </p:sp>
      <p:sp>
        <p:nvSpPr>
          <p:cNvPr id="3" name="Content Placeholder 2"/>
          <p:cNvSpPr>
            <a:spLocks noGrp="1"/>
          </p:cNvSpPr>
          <p:nvPr>
            <p:ph sz="half" idx="1"/>
          </p:nvPr>
        </p:nvSpPr>
        <p:spPr>
          <a:xfrm>
            <a:off x="685800" y="2240280"/>
            <a:ext cx="3505200" cy="3877056"/>
          </a:xfrm>
        </p:spPr>
        <p:txBody>
          <a:bodyPr/>
          <a:lstStyle/>
          <a:p>
            <a:r>
              <a:rPr lang="en-US" dirty="0" smtClean="0"/>
              <a:t>Photosynthesis is a process by which green plants turn raw materials like carbon dioxide and water into glucose in the presence of light.</a:t>
            </a:r>
            <a:endParaRPr lang="th-TH" dirty="0"/>
          </a:p>
        </p:txBody>
      </p:sp>
      <p:pic>
        <p:nvPicPr>
          <p:cNvPr id="9" name="Content Placeholder 8"/>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2544" r="-2544"/>
          <a:stretch/>
        </p:blipFill>
        <p:spPr>
          <a:xfrm>
            <a:off x="4267200" y="1483080"/>
            <a:ext cx="4648200" cy="5374920"/>
          </a:xfrm>
        </p:spPr>
      </p:pic>
    </p:spTree>
    <p:extLst>
      <p:ext uri="{BB962C8B-B14F-4D97-AF65-F5344CB8AC3E}">
        <p14:creationId xmlns:p14="http://schemas.microsoft.com/office/powerpoint/2010/main" val="43090471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THE IMPORTANCE OF WATER IN PLANT</a:t>
            </a:r>
            <a:br>
              <a:rPr lang="en-US" sz="2800" dirty="0"/>
            </a:br>
            <a:endParaRPr lang="th-TH" sz="2800" dirty="0"/>
          </a:p>
        </p:txBody>
      </p:sp>
      <p:sp>
        <p:nvSpPr>
          <p:cNvPr id="3" name="Content Placeholder 2"/>
          <p:cNvSpPr>
            <a:spLocks noGrp="1"/>
          </p:cNvSpPr>
          <p:nvPr>
            <p:ph sz="half" idx="1"/>
          </p:nvPr>
        </p:nvSpPr>
        <p:spPr/>
        <p:txBody>
          <a:bodyPr/>
          <a:lstStyle/>
          <a:p>
            <a:r>
              <a:rPr lang="en-US" dirty="0" smtClean="0"/>
              <a:t>95% of the fresh weight of a plant is water.</a:t>
            </a:r>
          </a:p>
          <a:p>
            <a:r>
              <a:rPr lang="en-US" dirty="0" smtClean="0"/>
              <a:t>Water transports substances such as minerals and vitamins required for plant growth.</a:t>
            </a:r>
          </a:p>
          <a:p>
            <a:r>
              <a:rPr lang="en-US" dirty="0" smtClean="0"/>
              <a:t>Water maintains plant’s turgidity.</a:t>
            </a:r>
          </a:p>
          <a:p>
            <a:pPr lvl="1"/>
            <a:endParaRPr lang="th-TH"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rcRect t="-50326" b="-50326"/>
          <a:stretch>
            <a:fillRect/>
          </a:stretch>
        </p:blipFill>
        <p:spPr/>
      </p:pic>
    </p:spTree>
    <p:extLst>
      <p:ext uri="{BB962C8B-B14F-4D97-AF65-F5344CB8AC3E}">
        <p14:creationId xmlns:p14="http://schemas.microsoft.com/office/powerpoint/2010/main" val="9166646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Transpiration</a:t>
            </a:r>
            <a:endParaRPr lang="th-TH" dirty="0"/>
          </a:p>
        </p:txBody>
      </p:sp>
      <p:sp>
        <p:nvSpPr>
          <p:cNvPr id="3" name="Content Placeholder 2"/>
          <p:cNvSpPr>
            <a:spLocks noGrp="1"/>
          </p:cNvSpPr>
          <p:nvPr>
            <p:ph sz="half" idx="1"/>
          </p:nvPr>
        </p:nvSpPr>
        <p:spPr/>
        <p:txBody>
          <a:bodyPr/>
          <a:lstStyle/>
          <a:p>
            <a:r>
              <a:rPr lang="en-US" dirty="0" smtClean="0"/>
              <a:t>During hot weather, water from plants evaporate to the environment through small openings in the leaves called </a:t>
            </a:r>
            <a:r>
              <a:rPr lang="en-US" b="1" dirty="0" smtClean="0"/>
              <a:t>stomata</a:t>
            </a:r>
            <a:r>
              <a:rPr lang="en-US" dirty="0" smtClean="0"/>
              <a:t>. This process is known as transpiration.</a:t>
            </a:r>
            <a:endParaRPr lang="th-TH"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rcRect t="-6548" b="-6548"/>
          <a:stretch>
            <a:fillRect/>
          </a:stretch>
        </p:blipFill>
        <p:spPr/>
      </p:pic>
    </p:spTree>
    <p:extLst>
      <p:ext uri="{BB962C8B-B14F-4D97-AF65-F5344CB8AC3E}">
        <p14:creationId xmlns:p14="http://schemas.microsoft.com/office/powerpoint/2010/main" val="45332715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Factors of Transpiration Rate</a:t>
            </a:r>
            <a:endParaRPr lang="en-US" sz="3600" dirty="0"/>
          </a:p>
        </p:txBody>
      </p:sp>
      <p:sp>
        <p:nvSpPr>
          <p:cNvPr id="5" name="Content Placeholder 4"/>
          <p:cNvSpPr>
            <a:spLocks noGrp="1"/>
          </p:cNvSpPr>
          <p:nvPr>
            <p:ph idx="1"/>
          </p:nvPr>
        </p:nvSpPr>
        <p:spPr/>
        <p:txBody>
          <a:bodyPr/>
          <a:lstStyle/>
          <a:p>
            <a:r>
              <a:rPr lang="en-US" dirty="0" smtClean="0"/>
              <a:t>Light</a:t>
            </a:r>
          </a:p>
          <a:p>
            <a:r>
              <a:rPr lang="en-US" dirty="0" smtClean="0"/>
              <a:t>Temperature</a:t>
            </a:r>
          </a:p>
          <a:p>
            <a:r>
              <a:rPr lang="en-US" dirty="0" smtClean="0"/>
              <a:t>Relative humidity</a:t>
            </a:r>
          </a:p>
          <a:p>
            <a:r>
              <a:rPr lang="en-US" dirty="0" smtClean="0"/>
              <a:t>Wind speed</a:t>
            </a:r>
          </a:p>
          <a:p>
            <a:r>
              <a:rPr lang="en-US" dirty="0" smtClean="0"/>
              <a:t>Water availability</a:t>
            </a:r>
          </a:p>
          <a:p>
            <a:r>
              <a:rPr lang="en-US" dirty="0" smtClean="0"/>
              <a:t>Altitude</a:t>
            </a:r>
            <a:endParaRPr lang="en-US" dirty="0"/>
          </a:p>
        </p:txBody>
      </p:sp>
    </p:spTree>
    <p:extLst>
      <p:ext uri="{BB962C8B-B14F-4D97-AF65-F5344CB8AC3E}">
        <p14:creationId xmlns:p14="http://schemas.microsoft.com/office/powerpoint/2010/main" val="341983333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stomata</a:t>
            </a:r>
            <a:endParaRPr lang="th-TH" dirty="0"/>
          </a:p>
        </p:txBody>
      </p:sp>
      <p:sp>
        <p:nvSpPr>
          <p:cNvPr id="3" name="Content Placeholder 2"/>
          <p:cNvSpPr>
            <a:spLocks noGrp="1"/>
          </p:cNvSpPr>
          <p:nvPr>
            <p:ph sz="half" idx="1"/>
          </p:nvPr>
        </p:nvSpPr>
        <p:spPr/>
        <p:txBody>
          <a:bodyPr>
            <a:normAutofit/>
          </a:bodyPr>
          <a:lstStyle/>
          <a:p>
            <a:r>
              <a:rPr lang="en-US" dirty="0" smtClean="0"/>
              <a:t>It’s an organ that regulates the water loss in plant.</a:t>
            </a:r>
          </a:p>
          <a:p>
            <a:r>
              <a:rPr lang="en-US" dirty="0" smtClean="0"/>
              <a:t>Stomata consists of guard cells that controls the opening of the stoma.</a:t>
            </a:r>
          </a:p>
          <a:p>
            <a:r>
              <a:rPr lang="en-US" dirty="0" smtClean="0"/>
              <a:t>Stoma closes at night to reduce the loss of water and opens at daytime to allow exchange of carbon dioxide and oxygen for photosynthesis. </a:t>
            </a:r>
          </a:p>
          <a:p>
            <a:pPr marL="0" indent="0">
              <a:buNone/>
            </a:pPr>
            <a:endParaRPr lang="th-TH"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rcRect l="-5576" r="-5576"/>
          <a:stretch>
            <a:fillRect/>
          </a:stretch>
        </p:blipFill>
        <p:spPr/>
      </p:pic>
    </p:spTree>
    <p:extLst>
      <p:ext uri="{BB962C8B-B14F-4D97-AF65-F5344CB8AC3E}">
        <p14:creationId xmlns:p14="http://schemas.microsoft.com/office/powerpoint/2010/main" val="396118091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The Role of Transpiration</a:t>
            </a:r>
            <a:endParaRPr lang="th-TH" sz="4000" dirty="0"/>
          </a:p>
        </p:txBody>
      </p:sp>
      <p:sp>
        <p:nvSpPr>
          <p:cNvPr id="3" name="Content Placeholder 2"/>
          <p:cNvSpPr>
            <a:spLocks noGrp="1"/>
          </p:cNvSpPr>
          <p:nvPr>
            <p:ph sz="half" idx="1"/>
          </p:nvPr>
        </p:nvSpPr>
        <p:spPr/>
        <p:txBody>
          <a:bodyPr>
            <a:normAutofit/>
          </a:bodyPr>
          <a:lstStyle/>
          <a:p>
            <a:r>
              <a:rPr lang="en-US" dirty="0" smtClean="0"/>
              <a:t>It helps in transporting water and minerals to the plant.</a:t>
            </a:r>
          </a:p>
          <a:p>
            <a:r>
              <a:rPr lang="en-US" b="1" dirty="0" smtClean="0"/>
              <a:t>Xylem</a:t>
            </a:r>
            <a:r>
              <a:rPr lang="en-US" dirty="0" smtClean="0"/>
              <a:t> carries water and dissolved mineral from roots to the stem and the leaves.</a:t>
            </a:r>
          </a:p>
          <a:p>
            <a:r>
              <a:rPr lang="en-US" b="1" dirty="0" smtClean="0"/>
              <a:t>Phloem</a:t>
            </a:r>
            <a:r>
              <a:rPr lang="en-US" dirty="0" smtClean="0"/>
              <a:t> transports glucose from the leaves to all parts of the plant.</a:t>
            </a:r>
            <a:endParaRPr lang="th-TH" dirty="0"/>
          </a:p>
        </p:txBody>
      </p:sp>
      <p:pic>
        <p:nvPicPr>
          <p:cNvPr id="5" name="Content Placeholder 4"/>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t="-48260" b="-48260"/>
          <a:stretch/>
        </p:blipFill>
        <p:spPr/>
      </p:pic>
    </p:spTree>
    <p:extLst>
      <p:ext uri="{BB962C8B-B14F-4D97-AF65-F5344CB8AC3E}">
        <p14:creationId xmlns:p14="http://schemas.microsoft.com/office/powerpoint/2010/main" val="69544165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Test Yourself 3.1</a:t>
            </a:r>
            <a:endParaRPr lang="en-US" dirty="0"/>
          </a:p>
        </p:txBody>
      </p:sp>
      <p:sp>
        <p:nvSpPr>
          <p:cNvPr id="6" name="Content Placeholder 5"/>
          <p:cNvSpPr>
            <a:spLocks noGrp="1"/>
          </p:cNvSpPr>
          <p:nvPr>
            <p:ph idx="1"/>
          </p:nvPr>
        </p:nvSpPr>
        <p:spPr/>
        <p:txBody>
          <a:bodyPr/>
          <a:lstStyle/>
          <a:p>
            <a:pPr marL="0" indent="0">
              <a:buNone/>
            </a:pPr>
            <a:r>
              <a:rPr lang="en-US" dirty="0" smtClean="0"/>
              <a:t>Q1: What is photosynthesis?</a:t>
            </a:r>
          </a:p>
          <a:p>
            <a:pPr marL="0" indent="0">
              <a:buNone/>
            </a:pPr>
            <a:r>
              <a:rPr lang="en-US" dirty="0" smtClean="0"/>
              <a:t>Q2: What are the necessary requirements for photosynthesis?</a:t>
            </a:r>
          </a:p>
          <a:p>
            <a:pPr marL="0" indent="0">
              <a:buNone/>
            </a:pPr>
            <a:r>
              <a:rPr lang="en-US" dirty="0" smtClean="0"/>
              <a:t>Q3: What is </a:t>
            </a:r>
            <a:r>
              <a:rPr lang="en-US" dirty="0" err="1" smtClean="0"/>
              <a:t>destarching</a:t>
            </a:r>
            <a:r>
              <a:rPr lang="en-US" dirty="0" smtClean="0"/>
              <a:t>?</a:t>
            </a:r>
          </a:p>
          <a:p>
            <a:pPr marL="0" indent="0">
              <a:buNone/>
            </a:pPr>
            <a:r>
              <a:rPr lang="en-US" dirty="0" smtClean="0"/>
              <a:t>Q4: What is the importance </a:t>
            </a:r>
            <a:r>
              <a:rPr lang="en-US" smtClean="0"/>
              <a:t>of photosynthesis?</a:t>
            </a:r>
            <a:endParaRPr lang="en-US" dirty="0"/>
          </a:p>
        </p:txBody>
      </p:sp>
    </p:spTree>
    <p:extLst>
      <p:ext uri="{BB962C8B-B14F-4D97-AF65-F5344CB8AC3E}">
        <p14:creationId xmlns:p14="http://schemas.microsoft.com/office/powerpoint/2010/main" val="2672527528"/>
      </p:ext>
    </p:extLst>
  </p:cSld>
  <p:clrMapOvr>
    <a:masterClrMapping/>
  </p:clrMapOvr>
  <p:timing>
    <p:tnLst>
      <p:par>
        <p:cTn xmlns:p14="http://schemas.microsoft.com/office/powerpoint/2010/mai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reeze">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3874</TotalTime>
  <Words>1051</Words>
  <Application>Microsoft Macintosh PowerPoint</Application>
  <PresentationFormat>On-screen Show (4:3)</PresentationFormat>
  <Paragraphs>134</Paragraphs>
  <Slides>27</Slides>
  <Notes>0</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1_Office Theme</vt:lpstr>
      <vt:lpstr>Breeze</vt:lpstr>
      <vt:lpstr>PLANT LIFE</vt:lpstr>
      <vt:lpstr>How important is plant?</vt:lpstr>
      <vt:lpstr>Photosynthesis</vt:lpstr>
      <vt:lpstr>THE IMPORTANCE OF WATER IN PLANT </vt:lpstr>
      <vt:lpstr>Transpiration</vt:lpstr>
      <vt:lpstr>Factors of Transpiration Rate</vt:lpstr>
      <vt:lpstr>stomata</vt:lpstr>
      <vt:lpstr>The Role of Transpiration</vt:lpstr>
      <vt:lpstr>Test Yourself 3.1</vt:lpstr>
      <vt:lpstr>Carbon &amp; Oxygen Cycle</vt:lpstr>
      <vt:lpstr>Sexual Reproductive System of Flowering Plants</vt:lpstr>
      <vt:lpstr>Pollination</vt:lpstr>
      <vt:lpstr>Pollination to Fertilization</vt:lpstr>
      <vt:lpstr>2 Types of Pollination</vt:lpstr>
      <vt:lpstr>Cross-Pollination VS. Self-Pollination</vt:lpstr>
      <vt:lpstr>Wind Vs. Insect Pollinated Flowers</vt:lpstr>
      <vt:lpstr>Wind and Insect Pollinated Flowers</vt:lpstr>
      <vt:lpstr>Asexual Reproduction in  Non-flowering Plants</vt:lpstr>
      <vt:lpstr>Seeds vs. Spores</vt:lpstr>
      <vt:lpstr>Germination of Seed</vt:lpstr>
      <vt:lpstr>Condition for Germination</vt:lpstr>
      <vt:lpstr>Nutrients in Plants</vt:lpstr>
      <vt:lpstr>Mineral Requirements in Plants</vt:lpstr>
      <vt:lpstr>MONOCOT VS. DICOT</vt:lpstr>
      <vt:lpstr>Angiosperm VS. Gymnosperm</vt:lpstr>
      <vt:lpstr>Application of Vegetative Reproduction</vt:lpstr>
      <vt:lpstr>TISSUE CULTURE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Alonzo Passion</cp:lastModifiedBy>
  <cp:revision>83</cp:revision>
  <dcterms:created xsi:type="dcterms:W3CDTF">2014-01-21T05:34:22Z</dcterms:created>
  <dcterms:modified xsi:type="dcterms:W3CDTF">2021-09-20T03:15:17Z</dcterms:modified>
</cp:coreProperties>
</file>