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42AA0F-FF3E-4BFD-908E-4CB3D8A9C6D4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DF5FCA-44C9-4F4B-87C9-FCA054C723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Atoms, Elements, and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888432" cy="217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78" y="2060848"/>
            <a:ext cx="2401122" cy="25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1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CLASSIFY ELEMENTS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Metals</a:t>
            </a:r>
            <a:r>
              <a:rPr lang="en-US" dirty="0" smtClean="0"/>
              <a:t> – solid at room temperature except mercury (ductile, malleable, good conductors, high boiling point &amp; melting points)</a:t>
            </a:r>
          </a:p>
          <a:p>
            <a:r>
              <a:rPr lang="en-US" b="1" dirty="0" smtClean="0"/>
              <a:t>Non-metals</a:t>
            </a:r>
            <a:r>
              <a:rPr lang="en-US" dirty="0" smtClean="0"/>
              <a:t> – mostly gases (low boiling points &amp; melting points, poor conductors)</a:t>
            </a:r>
          </a:p>
          <a:p>
            <a:r>
              <a:rPr lang="en-US" b="1" dirty="0" smtClean="0"/>
              <a:t>Metalloids</a:t>
            </a:r>
            <a:r>
              <a:rPr lang="en-US" dirty="0" smtClean="0"/>
              <a:t> – have both properties of metal and non-metals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VOCABULARY</a:t>
            </a:r>
          </a:p>
          <a:p>
            <a:r>
              <a:rPr lang="en-US" b="1" dirty="0" smtClean="0"/>
              <a:t>Ductile</a:t>
            </a:r>
            <a:r>
              <a:rPr lang="en-US" dirty="0" smtClean="0"/>
              <a:t> – </a:t>
            </a:r>
            <a:r>
              <a:rPr lang="en-US" dirty="0"/>
              <a:t>ability to be stretched into a wire.</a:t>
            </a:r>
            <a:endParaRPr lang="en-US" dirty="0" smtClean="0"/>
          </a:p>
          <a:p>
            <a:r>
              <a:rPr lang="en-US" b="1" dirty="0" smtClean="0"/>
              <a:t>Malleable</a:t>
            </a:r>
            <a:r>
              <a:rPr lang="en-US" dirty="0" smtClean="0"/>
              <a:t> </a:t>
            </a:r>
            <a:r>
              <a:rPr lang="en-US" dirty="0"/>
              <a:t>–able to be hammered or pressed permanently out of shape without breaking or cracking.</a:t>
            </a:r>
            <a:endParaRPr lang="en-US" dirty="0" smtClean="0"/>
          </a:p>
          <a:p>
            <a:r>
              <a:rPr lang="en-US" b="1" dirty="0" smtClean="0"/>
              <a:t>Conductor</a:t>
            </a:r>
            <a:r>
              <a:rPr lang="en-US" dirty="0"/>
              <a:t> </a:t>
            </a:r>
            <a:r>
              <a:rPr lang="en-US" dirty="0" smtClean="0"/>
              <a:t>- an </a:t>
            </a:r>
            <a:r>
              <a:rPr lang="en-US" dirty="0"/>
              <a:t>object or type of material that allows the flow of electrical current in one or more directions</a:t>
            </a: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14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96950"/>
          </a:xfrm>
        </p:spPr>
        <p:txBody>
          <a:bodyPr/>
          <a:lstStyle/>
          <a:p>
            <a:pPr algn="ctr"/>
            <a:r>
              <a:rPr lang="en-US" dirty="0" smtClean="0"/>
              <a:t>Metals, Non-metals, metalloids</a:t>
            </a:r>
            <a:endParaRPr lang="th-TH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</a:t>
            </a:r>
            <a:r>
              <a:rPr lang="en-US" b="1" dirty="0" smtClean="0"/>
              <a:t>metals</a:t>
            </a:r>
            <a:r>
              <a:rPr lang="en-US" dirty="0" smtClean="0"/>
              <a:t> are solid at room temperature except mercury. In general, metals have shiny surfaces. </a:t>
            </a:r>
            <a:r>
              <a:rPr lang="en-US" dirty="0"/>
              <a:t>Examples are gold, </a:t>
            </a:r>
            <a:r>
              <a:rPr lang="en-US" dirty="0" err="1"/>
              <a:t>aluminium</a:t>
            </a:r>
            <a:r>
              <a:rPr lang="en-US" dirty="0"/>
              <a:t>, copper, iron, lead, silver, platinum, uranium and zinc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</a:t>
            </a:r>
            <a:r>
              <a:rPr lang="en-US" b="1" dirty="0" smtClean="0"/>
              <a:t>non-metals</a:t>
            </a:r>
            <a:r>
              <a:rPr lang="en-US" dirty="0" smtClean="0"/>
              <a:t> are gases. Examples of non-metals are carbon, bromine, </a:t>
            </a:r>
            <a:r>
              <a:rPr lang="en-US" dirty="0" err="1" smtClean="0"/>
              <a:t>sulphur</a:t>
            </a:r>
            <a:r>
              <a:rPr lang="en-US" dirty="0" smtClean="0"/>
              <a:t>, and iodine. Usually have dull </a:t>
            </a:r>
            <a:r>
              <a:rPr lang="en-US" dirty="0"/>
              <a:t>s</a:t>
            </a:r>
            <a:r>
              <a:rPr lang="en-US" dirty="0" smtClean="0"/>
              <a:t>urfaces.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Metalloids</a:t>
            </a:r>
            <a:r>
              <a:rPr lang="en-US" dirty="0" smtClean="0"/>
              <a:t> are unique as they have some properties of metals and other properties of non-metals at different conditions. Examples of metalloids are silicon, germanium, and arsenic.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99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metals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776446" cy="3384376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Shiny surface</a:t>
            </a:r>
          </a:p>
          <a:p>
            <a:r>
              <a:rPr lang="en-US" dirty="0" smtClean="0"/>
              <a:t>Malleable</a:t>
            </a:r>
          </a:p>
          <a:p>
            <a:r>
              <a:rPr lang="en-US" dirty="0" smtClean="0"/>
              <a:t>Ductile</a:t>
            </a:r>
          </a:p>
          <a:p>
            <a:r>
              <a:rPr lang="en-US" dirty="0" smtClean="0"/>
              <a:t>Good Heat Conduction</a:t>
            </a:r>
          </a:p>
          <a:p>
            <a:r>
              <a:rPr lang="en-US" dirty="0" smtClean="0"/>
              <a:t>Good Electricity Conduction</a:t>
            </a:r>
          </a:p>
          <a:p>
            <a:r>
              <a:rPr lang="en-US" dirty="0" smtClean="0"/>
              <a:t>High Melting and boiling point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38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75" y="2781300"/>
            <a:ext cx="2032000" cy="30480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457200" y="548680"/>
            <a:ext cx="3657600" cy="1679408"/>
          </a:xfrm>
        </p:spPr>
        <p:txBody>
          <a:bodyPr/>
          <a:lstStyle/>
          <a:p>
            <a:r>
              <a:rPr lang="en-US" dirty="0"/>
              <a:t>Ductility </a:t>
            </a:r>
            <a:r>
              <a:rPr lang="en-US" b="0" dirty="0"/>
              <a:t>is the ability for a material to be pulled into a thin wire.</a:t>
            </a:r>
          </a:p>
          <a:p>
            <a:endParaRPr lang="th-TH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343400" y="548680"/>
            <a:ext cx="3657600" cy="1679408"/>
          </a:xfrm>
        </p:spPr>
        <p:txBody>
          <a:bodyPr/>
          <a:lstStyle/>
          <a:p>
            <a:r>
              <a:rPr lang="en-US" dirty="0"/>
              <a:t>Malleability </a:t>
            </a:r>
            <a:r>
              <a:rPr lang="en-US" b="0" dirty="0"/>
              <a:t>is the ability for a material to be flattened into a thin sheet.</a:t>
            </a:r>
            <a:endParaRPr lang="th-TH" b="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588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vs. poor HEAT CONDUCTION</a:t>
            </a:r>
            <a:endParaRPr lang="th-TH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898"/>
            <a:ext cx="3657600" cy="379060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21717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19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Non-Metals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Dull</a:t>
            </a:r>
          </a:p>
          <a:p>
            <a:r>
              <a:rPr lang="en-US" dirty="0" smtClean="0"/>
              <a:t>Not malleable</a:t>
            </a:r>
          </a:p>
          <a:p>
            <a:r>
              <a:rPr lang="en-US" dirty="0" smtClean="0"/>
              <a:t>Poor Heat Conduction</a:t>
            </a:r>
          </a:p>
          <a:p>
            <a:r>
              <a:rPr lang="en-US" dirty="0" smtClean="0"/>
              <a:t>Poor Electricity Conduction</a:t>
            </a:r>
          </a:p>
          <a:p>
            <a:r>
              <a:rPr lang="en-US" dirty="0" smtClean="0"/>
              <a:t>Low melting and boiling point</a:t>
            </a:r>
          </a:p>
          <a:p>
            <a:r>
              <a:rPr lang="en-US" dirty="0" smtClean="0"/>
              <a:t>Brittle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3463409" cy="2088232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14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metalloids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385"/>
            <a:ext cx="3657600" cy="389762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5670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754760" cy="4277072"/>
          </a:xfrm>
        </p:spPr>
        <p:txBody>
          <a:bodyPr>
            <a:normAutofit/>
          </a:bodyPr>
          <a:lstStyle/>
          <a:p>
            <a:r>
              <a:rPr lang="en-US" b="1" dirty="0" smtClean="0"/>
              <a:t>Matter</a:t>
            </a:r>
            <a:r>
              <a:rPr lang="en-US" dirty="0" smtClean="0"/>
              <a:t> is anything that has mass and takes up space.</a:t>
            </a:r>
          </a:p>
          <a:p>
            <a:r>
              <a:rPr lang="en-US" b="1" dirty="0" smtClean="0"/>
              <a:t>Atoms</a:t>
            </a:r>
            <a:r>
              <a:rPr lang="en-US" dirty="0" smtClean="0"/>
              <a:t> are basic building blocks of all matter.</a:t>
            </a:r>
          </a:p>
          <a:p>
            <a:r>
              <a:rPr lang="en-US" b="1" dirty="0" smtClean="0"/>
              <a:t>Subatomic particles</a:t>
            </a:r>
            <a:r>
              <a:rPr lang="en-US" dirty="0" smtClean="0"/>
              <a:t>: protons (+) electrons (-), and neutrons</a:t>
            </a:r>
          </a:p>
          <a:p>
            <a:r>
              <a:rPr lang="en-US" dirty="0" smtClean="0"/>
              <a:t>1 proton = 1 atomic mass unit (</a:t>
            </a:r>
            <a:r>
              <a:rPr lang="en-US" b="1" dirty="0" err="1" smtClean="0"/>
              <a:t>amu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53" y="1988840"/>
            <a:ext cx="4269603" cy="2724007"/>
          </a:xfrm>
        </p:spPr>
      </p:pic>
    </p:spTree>
    <p:extLst>
      <p:ext uri="{BB962C8B-B14F-4D97-AF65-F5344CB8AC3E}">
        <p14:creationId xmlns:p14="http://schemas.microsoft.com/office/powerpoint/2010/main" val="16747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Mass Unit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1966353"/>
              </p:ext>
            </p:extLst>
          </p:nvPr>
        </p:nvGraphicFramePr>
        <p:xfrm>
          <a:off x="914401" y="1447800"/>
          <a:ext cx="7546032" cy="248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344"/>
                <a:gridCol w="2515344"/>
                <a:gridCol w="2515344"/>
              </a:tblGrid>
              <a:tr h="621314">
                <a:tc>
                  <a:txBody>
                    <a:bodyPr/>
                    <a:lstStyle/>
                    <a:p>
                      <a:pPr algn="l"/>
                      <a:r>
                        <a:rPr lang="en-CA" b="1" dirty="0">
                          <a:solidFill>
                            <a:srgbClr val="000000"/>
                          </a:solidFill>
                          <a:effectLst/>
                        </a:rPr>
                        <a:t>Particle</a:t>
                      </a:r>
                    </a:p>
                  </a:txBody>
                  <a:tcPr marL="86361" marR="599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b="1">
                          <a:solidFill>
                            <a:srgbClr val="000000"/>
                          </a:solidFill>
                          <a:effectLst/>
                        </a:rPr>
                        <a:t>Charge</a:t>
                      </a:r>
                    </a:p>
                  </a:txBody>
                  <a:tcPr marL="59973" marR="5997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b="1">
                          <a:solidFill>
                            <a:srgbClr val="000000"/>
                          </a:solidFill>
                          <a:effectLst/>
                        </a:rPr>
                        <a:t>Mass (amu)</a:t>
                      </a:r>
                    </a:p>
                  </a:txBody>
                  <a:tcPr marL="59973" marR="59973" anchor="ctr"/>
                </a:tc>
              </a:tr>
              <a:tr h="621314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Proton</a:t>
                      </a:r>
                    </a:p>
                  </a:txBody>
                  <a:tcPr marL="86361" marR="59973" anchor="ctr"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effectLst/>
                        </a:rPr>
                        <a:t>+</a:t>
                      </a:r>
                      <a:r>
                        <a:rPr lang="th-TH" b="1" dirty="0">
                          <a:effectLst/>
                        </a:rPr>
                        <a:t>1</a:t>
                      </a:r>
                      <a:endParaRPr lang="th-TH" dirty="0">
                        <a:effectLst/>
                      </a:endParaRPr>
                    </a:p>
                  </a:txBody>
                  <a:tcPr marL="59973" marR="59973" anchor="ctr"/>
                </a:tc>
                <a:tc>
                  <a:txBody>
                    <a:bodyPr/>
                    <a:lstStyle/>
                    <a:p>
                      <a:r>
                        <a:rPr lang="th-TH">
                          <a:effectLst/>
                        </a:rPr>
                        <a:t>1.007316</a:t>
                      </a:r>
                    </a:p>
                  </a:txBody>
                  <a:tcPr marL="59973" marR="59973" anchor="ctr"/>
                </a:tc>
              </a:tr>
              <a:tr h="621314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Neutron</a:t>
                      </a:r>
                    </a:p>
                  </a:txBody>
                  <a:tcPr marL="86361" marR="59973" anchor="ctr"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effectLst/>
                        </a:rPr>
                        <a:t>0</a:t>
                      </a:r>
                    </a:p>
                  </a:txBody>
                  <a:tcPr marL="59973" marR="59973" anchor="ctr"/>
                </a:tc>
                <a:tc>
                  <a:txBody>
                    <a:bodyPr/>
                    <a:lstStyle/>
                    <a:p>
                      <a:r>
                        <a:rPr lang="th-TH">
                          <a:effectLst/>
                        </a:rPr>
                        <a:t>1.008701</a:t>
                      </a:r>
                    </a:p>
                  </a:txBody>
                  <a:tcPr marL="59973" marR="59973" anchor="ctr"/>
                </a:tc>
              </a:tr>
              <a:tr h="621314">
                <a:tc>
                  <a:txBody>
                    <a:bodyPr/>
                    <a:lstStyle/>
                    <a:p>
                      <a:r>
                        <a:rPr lang="en-CA" b="1">
                          <a:effectLst/>
                        </a:rPr>
                        <a:t>Electron</a:t>
                      </a:r>
                      <a:endParaRPr lang="en-CA">
                        <a:effectLst/>
                      </a:endParaRPr>
                    </a:p>
                  </a:txBody>
                  <a:tcPr marL="86361" marR="59973" anchor="ctr"/>
                </a:tc>
                <a:tc>
                  <a:txBody>
                    <a:bodyPr/>
                    <a:lstStyle/>
                    <a:p>
                      <a:r>
                        <a:rPr lang="th-TH">
                          <a:effectLst/>
                        </a:rPr>
                        <a:t>-</a:t>
                      </a:r>
                      <a:r>
                        <a:rPr lang="th-TH" b="1">
                          <a:effectLst/>
                        </a:rPr>
                        <a:t>1</a:t>
                      </a:r>
                      <a:endParaRPr lang="th-TH">
                        <a:effectLst/>
                      </a:endParaRPr>
                    </a:p>
                  </a:txBody>
                  <a:tcPr marL="59973" marR="59973" anchor="ctr"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effectLst/>
                        </a:rPr>
                        <a:t>0.000549</a:t>
                      </a:r>
                    </a:p>
                  </a:txBody>
                  <a:tcPr marL="59973" marR="59973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522920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What is an Isotope?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i="1" dirty="0" smtClean="0"/>
              <a:t>Atoms of the same element that differ only in their number of neutrons. Example: Carbon 13 has 7 neutrons.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3189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Q1: Name the 3 subatomic particles.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Q2: Describe the three subatomic particles.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Q3: Draw a diagram of an atom with its subatomic particles.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02016" cy="10450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Element is a pure substance that cannot be broken down into other simpler substances by physical or chemical means.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18" y="2636912"/>
            <a:ext cx="5715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0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Abundant Elements in the Earth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80672" cy="39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50396"/>
            <a:ext cx="8928992" cy="502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5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414337"/>
            <a:ext cx="88106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7545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Element</a:t>
            </a:r>
            <a:r>
              <a:rPr lang="en-US" sz="2000" dirty="0" smtClean="0"/>
              <a:t> consists of only one type of particle. </a:t>
            </a:r>
          </a:p>
          <a:p>
            <a:r>
              <a:rPr lang="en-US" sz="2000" dirty="0" smtClean="0"/>
              <a:t>Different elements are made up of different types of particles. </a:t>
            </a:r>
          </a:p>
          <a:p>
            <a:r>
              <a:rPr lang="en-US" sz="2000" dirty="0" smtClean="0"/>
              <a:t>For examples, iron is made up of iron particle and</a:t>
            </a:r>
          </a:p>
          <a:p>
            <a:r>
              <a:rPr lang="en-US" sz="2000" dirty="0" smtClean="0"/>
              <a:t>oxygen is made up of oxygen particles</a:t>
            </a:r>
            <a:endParaRPr lang="th-TH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01" y="2348880"/>
            <a:ext cx="52793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285</TotalTime>
  <Words>454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Atoms, Elements, and Compounds</vt:lpstr>
      <vt:lpstr>Atoms</vt:lpstr>
      <vt:lpstr>Atomic Mass Unit</vt:lpstr>
      <vt:lpstr>Test Yourself</vt:lpstr>
      <vt:lpstr>Elements</vt:lpstr>
      <vt:lpstr>Abundant Elements in the Earth</vt:lpstr>
      <vt:lpstr>PowerPoint Presentation</vt:lpstr>
      <vt:lpstr>PowerPoint Presentation</vt:lpstr>
      <vt:lpstr>PowerPoint Presentation</vt:lpstr>
      <vt:lpstr>ELEMENT</vt:lpstr>
      <vt:lpstr>CLASSIFY ELEMENTS</vt:lpstr>
      <vt:lpstr>Metals, Non-metals, metalloids</vt:lpstr>
      <vt:lpstr>metals</vt:lpstr>
      <vt:lpstr>PowerPoint Presentation</vt:lpstr>
      <vt:lpstr>Good vs. poor HEAT CONDUCTION</vt:lpstr>
      <vt:lpstr>Non-Metals</vt:lpstr>
      <vt:lpstr>metalloids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Elements, and Compounds</dc:title>
  <dc:creator>ASUS</dc:creator>
  <cp:lastModifiedBy>ASUS</cp:lastModifiedBy>
  <cp:revision>11</cp:revision>
  <dcterms:created xsi:type="dcterms:W3CDTF">2018-06-11T06:21:25Z</dcterms:created>
  <dcterms:modified xsi:type="dcterms:W3CDTF">2018-06-18T05:33:26Z</dcterms:modified>
</cp:coreProperties>
</file>