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6" r:id="rId2"/>
    <p:sldId id="267" r:id="rId3"/>
    <p:sldId id="269" r:id="rId4"/>
    <p:sldId id="268"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1" d="100"/>
          <a:sy n="161" d="100"/>
        </p:scale>
        <p:origin x="-31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1E9AFF-8365-4548-A773-169574B6BDF5}" type="datetimeFigureOut">
              <a:rPr lang="th-TH" smtClean="0"/>
              <a:t>15/9/21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E9AFF-8365-4548-A773-169574B6BDF5}" type="datetimeFigureOut">
              <a:rPr lang="th-TH" smtClean="0"/>
              <a:t>15/9/21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02C244FC-A4C4-4284-B21B-522D16B95DC1}" type="slidenum">
              <a:rPr lang="th-TH" smtClean="0"/>
              <a:t>‹#›</a:t>
            </a:fld>
            <a:endParaRPr lang="th-TH"/>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1E9AFF-8365-4548-A773-169574B6BDF5}" type="datetimeFigureOut">
              <a:rPr lang="th-TH" smtClean="0"/>
              <a:t>15/9/21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1E9AFF-8365-4548-A773-169574B6BDF5}" type="datetimeFigureOut">
              <a:rPr lang="th-TH" smtClean="0"/>
              <a:t>15/9/21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1E9AFF-8365-4548-A773-169574B6BDF5}" type="datetimeFigureOut">
              <a:rPr lang="th-TH" smtClean="0"/>
              <a:t>15/9/21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1E9AFF-8365-4548-A773-169574B6BDF5}" type="datetimeFigureOut">
              <a:rPr lang="th-TH" smtClean="0"/>
              <a:t>15/9/21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2C244FC-A4C4-4284-B21B-522D16B95DC1}" type="slidenum">
              <a:rPr lang="th-TH" smtClean="0"/>
              <a:t>‹#›</a:t>
            </a:fld>
            <a:endParaRPr lang="th-TH"/>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E9AFF-8365-4548-A773-169574B6BDF5}" type="datetimeFigureOut">
              <a:rPr lang="th-TH" smtClean="0"/>
              <a:t>15/9/21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1E9AFF-8365-4548-A773-169574B6BDF5}" type="datetimeFigureOut">
              <a:rPr lang="th-TH" smtClean="0"/>
              <a:t>15/9/21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1E9AFF-8365-4548-A773-169574B6BDF5}" type="datetimeFigureOut">
              <a:rPr lang="th-TH" smtClean="0"/>
              <a:t>15/9/21</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1E9AFF-8365-4548-A773-169574B6BDF5}" type="datetimeFigureOut">
              <a:rPr lang="th-TH" smtClean="0"/>
              <a:t>15/9/21</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E9AFF-8365-4548-A773-169574B6BDF5}" type="datetimeFigureOut">
              <a:rPr lang="th-TH" smtClean="0"/>
              <a:t>15/9/21</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02C244FC-A4C4-4284-B21B-522D16B95DC1}" type="slidenum">
              <a:rPr lang="th-TH" smtClean="0"/>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E9AFF-8365-4548-A773-169574B6BDF5}" type="datetimeFigureOut">
              <a:rPr lang="th-TH" smtClean="0"/>
              <a:t>15/9/21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31E9AFF-8365-4548-A773-169574B6BDF5}" type="datetimeFigureOut">
              <a:rPr lang="th-TH" smtClean="0"/>
              <a:t>15/9/21</a:t>
            </a:fld>
            <a:endParaRPr lang="th-TH"/>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th-TH"/>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2C244FC-A4C4-4284-B21B-522D16B95DC1}"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Sun-Earth-Moon</a:t>
            </a:r>
            <a:endParaRPr lang="th-TH" dirty="0"/>
          </a:p>
        </p:txBody>
      </p:sp>
      <p:sp>
        <p:nvSpPr>
          <p:cNvPr id="3" name="Subtitle 2"/>
          <p:cNvSpPr>
            <a:spLocks noGrp="1"/>
          </p:cNvSpPr>
          <p:nvPr>
            <p:ph type="subTitle" idx="1"/>
          </p:nvPr>
        </p:nvSpPr>
        <p:spPr/>
        <p:txBody>
          <a:bodyPr/>
          <a:lstStyle/>
          <a:p>
            <a:r>
              <a:rPr lang="en-US" dirty="0" smtClean="0"/>
              <a:t>Lesson 5</a:t>
            </a:r>
            <a:endParaRPr lang="th-TH" dirty="0"/>
          </a:p>
        </p:txBody>
      </p:sp>
    </p:spTree>
    <p:extLst>
      <p:ext uri="{BB962C8B-B14F-4D97-AF65-F5344CB8AC3E}">
        <p14:creationId xmlns:p14="http://schemas.microsoft.com/office/powerpoint/2010/main" val="36439949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2800" dirty="0" smtClean="0"/>
              <a:t>Eclipses</a:t>
            </a:r>
            <a:endParaRPr lang="th-TH" sz="2800" dirty="0"/>
          </a:p>
        </p:txBody>
      </p:sp>
      <p:sp>
        <p:nvSpPr>
          <p:cNvPr id="4" name="Content Placeholder 3"/>
          <p:cNvSpPr>
            <a:spLocks noGrp="1"/>
          </p:cNvSpPr>
          <p:nvPr>
            <p:ph sz="half" idx="1"/>
          </p:nvPr>
        </p:nvSpPr>
        <p:spPr>
          <a:xfrm>
            <a:off x="467544" y="1052736"/>
            <a:ext cx="8280920" cy="432048"/>
          </a:xfrm>
        </p:spPr>
        <p:txBody>
          <a:bodyPr>
            <a:normAutofit fontScale="85000" lnSpcReduction="20000"/>
          </a:bodyPr>
          <a:lstStyle/>
          <a:p>
            <a:r>
              <a:rPr lang="en-US" sz="1600" b="1" dirty="0" smtClean="0"/>
              <a:t>Solar Eclipse</a:t>
            </a:r>
            <a:r>
              <a:rPr lang="en-US" sz="1600" dirty="0" smtClean="0"/>
              <a:t> - When during new moon phase the shadow of the moon falls on the earth.</a:t>
            </a:r>
            <a:endParaRPr lang="th-TH" sz="1600" dirty="0"/>
          </a:p>
        </p:txBody>
      </p:sp>
      <p:sp>
        <p:nvSpPr>
          <p:cNvPr id="5" name="Content Placeholder 4"/>
          <p:cNvSpPr>
            <a:spLocks noGrp="1"/>
          </p:cNvSpPr>
          <p:nvPr>
            <p:ph sz="half" idx="2"/>
          </p:nvPr>
        </p:nvSpPr>
        <p:spPr>
          <a:xfrm>
            <a:off x="467544" y="3789040"/>
            <a:ext cx="7976592" cy="648072"/>
          </a:xfrm>
        </p:spPr>
        <p:txBody>
          <a:bodyPr>
            <a:normAutofit fontScale="85000" lnSpcReduction="20000"/>
          </a:bodyPr>
          <a:lstStyle/>
          <a:p>
            <a:r>
              <a:rPr lang="en-US" sz="1600" b="1" dirty="0" smtClean="0"/>
              <a:t>Lunar Eclipse </a:t>
            </a:r>
            <a:r>
              <a:rPr lang="en-US" sz="1600" dirty="0" smtClean="0"/>
              <a:t>- When moon enters a penumbra region, and in the umbra region where we have a total eclipse. The moon turns reddish color and usually last more than an hour. </a:t>
            </a:r>
            <a:endParaRPr lang="th-TH" sz="16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412776"/>
            <a:ext cx="6078604" cy="236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748" y="4523540"/>
            <a:ext cx="625255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5589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200" dirty="0" smtClean="0"/>
              <a:t>Tides</a:t>
            </a:r>
            <a:endParaRPr lang="th-TH" sz="3200" dirty="0"/>
          </a:p>
        </p:txBody>
      </p:sp>
      <p:sp>
        <p:nvSpPr>
          <p:cNvPr id="5" name="Content Placeholder 4"/>
          <p:cNvSpPr>
            <a:spLocks noGrp="1"/>
          </p:cNvSpPr>
          <p:nvPr>
            <p:ph idx="1"/>
          </p:nvPr>
        </p:nvSpPr>
        <p:spPr>
          <a:xfrm>
            <a:off x="467544" y="1196752"/>
            <a:ext cx="8229600" cy="1224136"/>
          </a:xfrm>
        </p:spPr>
        <p:txBody>
          <a:bodyPr>
            <a:normAutofit fontScale="92500" lnSpcReduction="20000"/>
          </a:bodyPr>
          <a:lstStyle/>
          <a:p>
            <a:r>
              <a:rPr lang="en-US" sz="1800" dirty="0" smtClean="0"/>
              <a:t>Are the alternate rising and falling of the ocean in a day. They are caused by the gravitational forces of the moon. </a:t>
            </a:r>
          </a:p>
          <a:p>
            <a:r>
              <a:rPr lang="en-US" sz="1800" dirty="0" smtClean="0"/>
              <a:t>Tides are very important to planet’s life since they create tidal streams that circulate the ocean, bringing fresh food and water to other areas.</a:t>
            </a:r>
            <a:endParaRPr lang="th-TH"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420888"/>
            <a:ext cx="4248472" cy="380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4181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1520" y="620688"/>
            <a:ext cx="4104456" cy="1296144"/>
          </a:xfrm>
        </p:spPr>
        <p:txBody>
          <a:bodyPr>
            <a:noAutofit/>
          </a:bodyPr>
          <a:lstStyle/>
          <a:p>
            <a:r>
              <a:rPr lang="en-US" sz="2000" b="1" dirty="0" smtClean="0"/>
              <a:t>Spring Tides </a:t>
            </a:r>
            <a:r>
              <a:rPr lang="en-US" sz="2000" dirty="0" smtClean="0"/>
              <a:t>– it happens when it is new moon or full moon, the gravitational forces of moon and sun are combined.</a:t>
            </a:r>
            <a:endParaRPr lang="th-TH" sz="2000" dirty="0"/>
          </a:p>
        </p:txBody>
      </p:sp>
      <p:sp>
        <p:nvSpPr>
          <p:cNvPr id="6" name="Content Placeholder 5"/>
          <p:cNvSpPr>
            <a:spLocks noGrp="1"/>
          </p:cNvSpPr>
          <p:nvPr>
            <p:ph sz="half" idx="2"/>
          </p:nvPr>
        </p:nvSpPr>
        <p:spPr>
          <a:xfrm>
            <a:off x="4768521" y="620688"/>
            <a:ext cx="4320480" cy="820687"/>
          </a:xfrm>
        </p:spPr>
        <p:txBody>
          <a:bodyPr>
            <a:noAutofit/>
          </a:bodyPr>
          <a:lstStyle/>
          <a:p>
            <a:r>
              <a:rPr lang="en-US" sz="2000" b="1" dirty="0" smtClean="0"/>
              <a:t>Neap Tides </a:t>
            </a:r>
            <a:r>
              <a:rPr lang="en-US" sz="2000" dirty="0" smtClean="0"/>
              <a:t>– it happens when it is new half moon or old half moon, the effects of gravitational forces of the sun and moon cancel each other. </a:t>
            </a:r>
            <a:endParaRPr lang="th-TH"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56" y="2204864"/>
            <a:ext cx="4464496" cy="361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396667"/>
            <a:ext cx="3876773" cy="204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0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Love Yourself</a:t>
            </a:r>
            <a:endParaRPr lang="th-TH" dirty="0"/>
          </a:p>
        </p:txBody>
      </p:sp>
      <p:sp>
        <p:nvSpPr>
          <p:cNvPr id="6" name="Content Placeholder 5"/>
          <p:cNvSpPr>
            <a:spLocks noGrp="1"/>
          </p:cNvSpPr>
          <p:nvPr>
            <p:ph idx="1"/>
          </p:nvPr>
        </p:nvSpPr>
        <p:spPr/>
        <p:txBody>
          <a:bodyPr>
            <a:normAutofit fontScale="92500"/>
          </a:bodyPr>
          <a:lstStyle/>
          <a:p>
            <a:pPr marL="514350" indent="-514350">
              <a:buAutoNum type="arabicPeriod"/>
            </a:pPr>
            <a:r>
              <a:rPr lang="en-US" dirty="0" smtClean="0"/>
              <a:t>Name five natural phenomena that are due to the positions of the earth, moon, or/and sun.</a:t>
            </a:r>
          </a:p>
          <a:p>
            <a:pPr marL="514350" indent="-514350">
              <a:buAutoNum type="arabicPeriod"/>
            </a:pPr>
            <a:r>
              <a:rPr lang="en-US" dirty="0" smtClean="0"/>
              <a:t>Give one effect of each of the following statements.</a:t>
            </a:r>
          </a:p>
          <a:p>
            <a:pPr marL="914400" lvl="1" indent="-514350">
              <a:buFont typeface="+mj-lt"/>
              <a:buAutoNum type="alphaLcParenR"/>
            </a:pPr>
            <a:r>
              <a:rPr lang="en-US" dirty="0" smtClean="0"/>
              <a:t>The earth is tilted at an angle of 23.5 degrees.</a:t>
            </a:r>
          </a:p>
          <a:p>
            <a:pPr marL="914400" lvl="1" indent="-514350">
              <a:buFont typeface="+mj-lt"/>
              <a:buAutoNum type="alphaLcParenR"/>
            </a:pPr>
            <a:r>
              <a:rPr lang="en-US" dirty="0" smtClean="0"/>
              <a:t>The earth rotates on its axis.</a:t>
            </a:r>
          </a:p>
          <a:p>
            <a:pPr marL="914400" lvl="1" indent="-514350">
              <a:buFont typeface="+mj-lt"/>
              <a:buAutoNum type="alphaLcParenR"/>
            </a:pPr>
            <a:r>
              <a:rPr lang="en-US" dirty="0" smtClean="0"/>
              <a:t>The moon orbits the earth and reflects light from the sun</a:t>
            </a:r>
          </a:p>
          <a:p>
            <a:pPr marL="914400" lvl="1" indent="-514350">
              <a:buFont typeface="+mj-lt"/>
              <a:buAutoNum type="alphaLcParenR"/>
            </a:pPr>
            <a:r>
              <a:rPr lang="en-US" dirty="0" smtClean="0"/>
              <a:t>Solid objects cast shadows when the sun shines on them.</a:t>
            </a:r>
          </a:p>
          <a:p>
            <a:pPr marL="914400" lvl="1" indent="-514350">
              <a:buFont typeface="+mj-lt"/>
              <a:buAutoNum type="alphaLcParenR"/>
            </a:pPr>
            <a:r>
              <a:rPr lang="en-US" dirty="0" smtClean="0"/>
              <a:t>The gravitational force of the moon and the sun on the earth.</a:t>
            </a:r>
            <a:endParaRPr lang="th-TH" dirty="0"/>
          </a:p>
        </p:txBody>
      </p:sp>
    </p:spTree>
    <p:extLst>
      <p:ext uri="{BB962C8B-B14F-4D97-AF65-F5344CB8AC3E}">
        <p14:creationId xmlns:p14="http://schemas.microsoft.com/office/powerpoint/2010/main" val="3264473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Forces</a:t>
            </a:r>
            <a:endParaRPr lang="en-US" dirty="0"/>
          </a:p>
        </p:txBody>
      </p:sp>
      <p:pic>
        <p:nvPicPr>
          <p:cNvPr id="6" name="Content Placeholder 5" descr="fig0.jpeg"/>
          <p:cNvPicPr>
            <a:picLocks noGrp="1" noChangeAspect="1"/>
          </p:cNvPicPr>
          <p:nvPr>
            <p:ph sz="half" idx="1"/>
          </p:nvPr>
        </p:nvPicPr>
        <p:blipFill>
          <a:blip r:embed="rId2">
            <a:extLst>
              <a:ext uri="{28A0092B-C50C-407E-A947-70E740481C1C}">
                <a14:useLocalDpi xmlns:a14="http://schemas.microsoft.com/office/drawing/2010/main" val="0"/>
              </a:ext>
            </a:extLst>
          </a:blip>
          <a:srcRect t="-6241" b="-6241"/>
          <a:stretch>
            <a:fillRect/>
          </a:stretch>
        </p:blipFill>
        <p:spPr/>
      </p:pic>
      <p:sp>
        <p:nvSpPr>
          <p:cNvPr id="7" name="Content Placeholder 6"/>
          <p:cNvSpPr>
            <a:spLocks noGrp="1"/>
          </p:cNvSpPr>
          <p:nvPr>
            <p:ph sz="half" idx="2"/>
          </p:nvPr>
        </p:nvSpPr>
        <p:spPr/>
        <p:txBody>
          <a:bodyPr/>
          <a:lstStyle/>
          <a:p>
            <a:r>
              <a:rPr lang="en-US" dirty="0" smtClean="0"/>
              <a:t>Gravitational Constant as </a:t>
            </a:r>
          </a:p>
          <a:p>
            <a:r>
              <a:rPr lang="en-US" dirty="0" smtClean="0"/>
              <a:t>6.67 x 10</a:t>
            </a:r>
            <a:r>
              <a:rPr lang="en-US" baseline="30000" dirty="0" smtClean="0"/>
              <a:t>-11</a:t>
            </a:r>
            <a:r>
              <a:rPr lang="en-US" dirty="0" smtClean="0"/>
              <a:t> Nm</a:t>
            </a:r>
            <a:r>
              <a:rPr lang="en-US" baseline="30000" dirty="0" smtClean="0"/>
              <a:t>2</a:t>
            </a:r>
            <a:r>
              <a:rPr lang="en-US" dirty="0" smtClean="0"/>
              <a:t>/kg</a:t>
            </a:r>
            <a:r>
              <a:rPr lang="en-US" baseline="30000" dirty="0" smtClean="0"/>
              <a:t>2</a:t>
            </a:r>
          </a:p>
          <a:p>
            <a:r>
              <a:rPr lang="en-US" dirty="0" smtClean="0"/>
              <a:t>6.67 x 10</a:t>
            </a:r>
            <a:r>
              <a:rPr lang="en-US" baseline="30000" dirty="0" smtClean="0"/>
              <a:t>-11</a:t>
            </a:r>
            <a:r>
              <a:rPr lang="en-US" dirty="0" smtClean="0"/>
              <a:t> m</a:t>
            </a:r>
            <a:r>
              <a:rPr lang="en-US" baseline="30000" dirty="0" smtClean="0"/>
              <a:t>3</a:t>
            </a:r>
            <a:r>
              <a:rPr lang="en-US" dirty="0" smtClean="0"/>
              <a:t>/kg s</a:t>
            </a:r>
            <a:r>
              <a:rPr lang="en-US" baseline="30000" dirty="0" smtClean="0"/>
              <a:t>2</a:t>
            </a:r>
            <a:endParaRPr lang="en-US" dirty="0"/>
          </a:p>
        </p:txBody>
      </p:sp>
    </p:spTree>
    <p:extLst>
      <p:ext uri="{BB962C8B-B14F-4D97-AF65-F5344CB8AC3E}">
        <p14:creationId xmlns:p14="http://schemas.microsoft.com/office/powerpoint/2010/main" val="1690432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 1</a:t>
            </a:r>
            <a:endParaRPr lang="en-US" dirty="0"/>
          </a:p>
        </p:txBody>
      </p:sp>
      <p:sp>
        <p:nvSpPr>
          <p:cNvPr id="8" name="Content Placeholder 7"/>
          <p:cNvSpPr>
            <a:spLocks noGrp="1"/>
          </p:cNvSpPr>
          <p:nvPr>
            <p:ph idx="1"/>
          </p:nvPr>
        </p:nvSpPr>
        <p:spPr/>
        <p:txBody>
          <a:bodyPr/>
          <a:lstStyle/>
          <a:p>
            <a:r>
              <a:rPr lang="en-US" dirty="0" smtClean="0"/>
              <a:t>There are two stars. The first star has a mass of 2 x 10</a:t>
            </a:r>
            <a:r>
              <a:rPr lang="en-US" baseline="30000" dirty="0" smtClean="0"/>
              <a:t>15</a:t>
            </a:r>
            <a:r>
              <a:rPr lang="en-US" dirty="0" smtClean="0"/>
              <a:t> kg and the second star has a mass of 4.5 x 10</a:t>
            </a:r>
            <a:r>
              <a:rPr lang="en-US" baseline="30000" dirty="0" smtClean="0"/>
              <a:t>16</a:t>
            </a:r>
            <a:r>
              <a:rPr lang="en-US" dirty="0" smtClean="0"/>
              <a:t> kg. If the stars are 2000 km away, what is the gravitational force felt by the first star?</a:t>
            </a:r>
          </a:p>
          <a:p>
            <a:r>
              <a:rPr lang="en-US" dirty="0" smtClean="0"/>
              <a:t>F= ?</a:t>
            </a:r>
            <a:endParaRPr lang="en-US" dirty="0"/>
          </a:p>
          <a:p>
            <a:r>
              <a:rPr lang="en-US" dirty="0" smtClean="0"/>
              <a:t>F = G (m1 x m2) /r</a:t>
            </a:r>
            <a:r>
              <a:rPr lang="en-US" baseline="30000" dirty="0" smtClean="0"/>
              <a:t>2</a:t>
            </a:r>
          </a:p>
          <a:p>
            <a:r>
              <a:rPr lang="en-US" dirty="0" smtClean="0"/>
              <a:t>Answer: 1.5 x 10</a:t>
            </a:r>
            <a:r>
              <a:rPr lang="en-US" baseline="30000" dirty="0" smtClean="0"/>
              <a:t>9</a:t>
            </a:r>
            <a:r>
              <a:rPr lang="en-US" dirty="0" smtClean="0"/>
              <a:t> N</a:t>
            </a:r>
          </a:p>
          <a:p>
            <a:endParaRPr lang="en-US" dirty="0" smtClean="0"/>
          </a:p>
          <a:p>
            <a:endParaRPr lang="en-US" dirty="0"/>
          </a:p>
        </p:txBody>
      </p:sp>
    </p:spTree>
    <p:extLst>
      <p:ext uri="{BB962C8B-B14F-4D97-AF65-F5344CB8AC3E}">
        <p14:creationId xmlns:p14="http://schemas.microsoft.com/office/powerpoint/2010/main" val="2711237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Yourself</a:t>
            </a:r>
            <a:endParaRPr lang="en-US" dirty="0"/>
          </a:p>
        </p:txBody>
      </p:sp>
      <p:sp>
        <p:nvSpPr>
          <p:cNvPr id="6" name="Content Placeholder 5"/>
          <p:cNvSpPr>
            <a:spLocks noGrp="1"/>
          </p:cNvSpPr>
          <p:nvPr>
            <p:ph idx="1"/>
          </p:nvPr>
        </p:nvSpPr>
        <p:spPr/>
        <p:txBody>
          <a:bodyPr/>
          <a:lstStyle/>
          <a:p>
            <a:pPr marL="514350" indent="-514350">
              <a:buAutoNum type="arabicPeriod"/>
            </a:pPr>
            <a:r>
              <a:rPr lang="en-US" dirty="0" smtClean="0"/>
              <a:t>How come the planets revolve around the Sun?</a:t>
            </a:r>
          </a:p>
          <a:p>
            <a:pPr marL="514350" indent="-514350">
              <a:buAutoNum type="arabicPeriod"/>
            </a:pPr>
            <a:r>
              <a:rPr lang="en-US" dirty="0" smtClean="0"/>
              <a:t>What does Newton’s law of universal gravitation state?</a:t>
            </a:r>
          </a:p>
          <a:p>
            <a:pPr marL="514350" indent="-514350">
              <a:buAutoNum type="arabicPeriod"/>
            </a:pPr>
            <a:r>
              <a:rPr lang="en-US" dirty="0" smtClean="0"/>
              <a:t>Two asteroids in space, each has a mass of 200 kg, are 1500 m apart from each other. What is the gravitational force between them?</a:t>
            </a:r>
            <a:endParaRPr lang="en-US" dirty="0"/>
          </a:p>
        </p:txBody>
      </p:sp>
    </p:spTree>
    <p:extLst>
      <p:ext uri="{BB962C8B-B14F-4D97-AF65-F5344CB8AC3E}">
        <p14:creationId xmlns:p14="http://schemas.microsoft.com/office/powerpoint/2010/main" val="35882617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DAY and NIGHT</a:t>
            </a:r>
            <a:endParaRPr lang="th-TH" dirty="0"/>
          </a:p>
        </p:txBody>
      </p:sp>
      <p:sp>
        <p:nvSpPr>
          <p:cNvPr id="8" name="Content Placeholder 7"/>
          <p:cNvSpPr>
            <a:spLocks noGrp="1"/>
          </p:cNvSpPr>
          <p:nvPr>
            <p:ph idx="1"/>
          </p:nvPr>
        </p:nvSpPr>
        <p:spPr>
          <a:xfrm>
            <a:off x="457200" y="1600200"/>
            <a:ext cx="7859216" cy="4525963"/>
          </a:xfrm>
        </p:spPr>
        <p:txBody>
          <a:bodyPr/>
          <a:lstStyle/>
          <a:p>
            <a:r>
              <a:rPr lang="en-US" sz="2800" dirty="0" smtClean="0"/>
              <a:t>Our earth is spherical and it rotates on its imaginary axis (23.5 degrees tilt)</a:t>
            </a:r>
          </a:p>
          <a:p>
            <a:pPr marL="0"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80928"/>
            <a:ext cx="4104456" cy="342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1348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7931224" cy="1080120"/>
          </a:xfrm>
        </p:spPr>
        <p:txBody>
          <a:bodyPr>
            <a:normAutofit fontScale="92500" lnSpcReduction="10000"/>
          </a:bodyPr>
          <a:lstStyle/>
          <a:p>
            <a:r>
              <a:rPr lang="en-US" dirty="0" smtClean="0"/>
              <a:t>Without the rotation, our earth will be either too hot or too cold for us and </a:t>
            </a:r>
            <a:r>
              <a:rPr lang="en-US" dirty="0"/>
              <a:t>e</a:t>
            </a:r>
            <a:r>
              <a:rPr lang="en-US" dirty="0" smtClean="0"/>
              <a:t>ach of the side of the planet will be experiencing entire daytime or entire night-time.</a:t>
            </a:r>
            <a:endParaRPr lang="th-T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797932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123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200" dirty="0" smtClean="0"/>
              <a:t>SEASONS</a:t>
            </a:r>
            <a:endParaRPr lang="th-TH" sz="3200" dirty="0"/>
          </a:p>
        </p:txBody>
      </p:sp>
      <p:sp>
        <p:nvSpPr>
          <p:cNvPr id="3" name="Content Placeholder 2"/>
          <p:cNvSpPr>
            <a:spLocks noGrp="1"/>
          </p:cNvSpPr>
          <p:nvPr>
            <p:ph idx="1"/>
          </p:nvPr>
        </p:nvSpPr>
        <p:spPr>
          <a:xfrm>
            <a:off x="439760" y="952128"/>
            <a:ext cx="8229600" cy="820688"/>
          </a:xfrm>
        </p:spPr>
        <p:txBody>
          <a:bodyPr>
            <a:normAutofit/>
          </a:bodyPr>
          <a:lstStyle/>
          <a:p>
            <a:r>
              <a:rPr lang="en-US" sz="2000" dirty="0" smtClean="0"/>
              <a:t>Seasons are caused by the tilt of the earth’s axis and the earth’s movement around the sun.</a:t>
            </a:r>
            <a:endParaRPr lang="th-TH"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679" y="1772816"/>
            <a:ext cx="5702665" cy="487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4949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dirty="0" smtClean="0"/>
              <a:t>Moon Phases</a:t>
            </a:r>
            <a:endParaRPr lang="th-TH" sz="3200" dirty="0"/>
          </a:p>
        </p:txBody>
      </p:sp>
      <p:sp>
        <p:nvSpPr>
          <p:cNvPr id="3" name="Content Placeholder 2"/>
          <p:cNvSpPr>
            <a:spLocks noGrp="1"/>
          </p:cNvSpPr>
          <p:nvPr>
            <p:ph idx="1"/>
          </p:nvPr>
        </p:nvSpPr>
        <p:spPr>
          <a:xfrm>
            <a:off x="539552" y="908720"/>
            <a:ext cx="8147248" cy="964704"/>
          </a:xfrm>
        </p:spPr>
        <p:txBody>
          <a:bodyPr>
            <a:normAutofit/>
          </a:bodyPr>
          <a:lstStyle/>
          <a:p>
            <a:r>
              <a:rPr lang="en-US" sz="2400" dirty="0" smtClean="0"/>
              <a:t>Moon’s changing shape are known as phases of the moon due to its orbit around the earth.</a:t>
            </a:r>
            <a:endParaRPr lang="th-TH"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772816"/>
            <a:ext cx="6660232" cy="486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06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8251555"/>
              </p:ext>
            </p:extLst>
          </p:nvPr>
        </p:nvGraphicFramePr>
        <p:xfrm>
          <a:off x="323528" y="332656"/>
          <a:ext cx="8640960" cy="6290413"/>
        </p:xfrm>
        <a:graphic>
          <a:graphicData uri="http://schemas.openxmlformats.org/drawingml/2006/table">
            <a:tbl>
              <a:tblPr/>
              <a:tblGrid>
                <a:gridCol w="1296144"/>
                <a:gridCol w="7344816"/>
              </a:tblGrid>
              <a:tr h="824288">
                <a:tc>
                  <a:txBody>
                    <a:bodyPr/>
                    <a:lstStyle/>
                    <a:p>
                      <a:pPr algn="l"/>
                      <a:r>
                        <a:rPr lang="en-US" sz="1400" b="1" dirty="0">
                          <a:solidFill>
                            <a:srgbClr val="000000"/>
                          </a:solidFill>
                          <a:effectLst/>
                          <a:latin typeface="Verdana, Arial, Helvetica, sans-serif"/>
                        </a:rPr>
                        <a:t>New Moon</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The side of the moon facing the Earth is not illuminated. Additionally, the moon is up through out the day, and down through out the night. For these reasons we can not see the moon during this phase.</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924694">
                <a:tc>
                  <a:txBody>
                    <a:bodyPr/>
                    <a:lstStyle/>
                    <a:p>
                      <a:pPr algn="l"/>
                      <a:r>
                        <a:rPr lang="en-US" sz="1400" b="1" dirty="0">
                          <a:solidFill>
                            <a:srgbClr val="000000"/>
                          </a:solidFill>
                          <a:effectLst/>
                          <a:latin typeface="Verdana, Arial, Helvetica, sans-serif"/>
                        </a:rPr>
                        <a:t>Waxing </a:t>
                      </a:r>
                      <a:r>
                        <a:rPr lang="en-US" sz="1400" b="1" dirty="0" smtClean="0">
                          <a:solidFill>
                            <a:srgbClr val="000000"/>
                          </a:solidFill>
                          <a:effectLst/>
                          <a:latin typeface="Verdana, Arial, Helvetica, sans-serif"/>
                        </a:rPr>
                        <a:t>(New)</a:t>
                      </a:r>
                    </a:p>
                    <a:p>
                      <a:pPr algn="l"/>
                      <a:r>
                        <a:rPr lang="en-US" sz="1400" b="1" dirty="0" smtClean="0">
                          <a:solidFill>
                            <a:srgbClr val="000000"/>
                          </a:solidFill>
                          <a:effectLst/>
                          <a:latin typeface="Verdana, Arial, Helvetica, sans-serif"/>
                        </a:rPr>
                        <a:t>Crescent</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During this phase, part of the Moon is beginning to show. This lunar sliver can be seen each evening for a few minutes just after sunset. We say that the Moon is "waxing" because each night a little bit more is visible for a little bit longer.</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623478">
                <a:tc>
                  <a:txBody>
                    <a:bodyPr/>
                    <a:lstStyle/>
                    <a:p>
                      <a:pPr algn="l"/>
                      <a:r>
                        <a:rPr lang="en-US" sz="1400" b="1" dirty="0">
                          <a:solidFill>
                            <a:srgbClr val="000000"/>
                          </a:solidFill>
                          <a:effectLst/>
                          <a:latin typeface="Verdana, Arial, Helvetica, sans-serif"/>
                        </a:rPr>
                        <a:t>First Quarter</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During first quarter, 1/2 of the moon is visible for the first half of the evening, and then goes down, leaving the sky very dark.</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824288">
                <a:tc>
                  <a:txBody>
                    <a:bodyPr/>
                    <a:lstStyle/>
                    <a:p>
                      <a:pPr algn="l"/>
                      <a:r>
                        <a:rPr lang="en-US" sz="1400" b="1" dirty="0">
                          <a:solidFill>
                            <a:srgbClr val="000000"/>
                          </a:solidFill>
                          <a:effectLst/>
                          <a:latin typeface="Verdana, Arial, Helvetica, sans-serif"/>
                        </a:rPr>
                        <a:t>Waxing Gibbous</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When most of the Moon is visible we say it is a Gibbous Moon. Observers can see all but a little sliver of the moon. During this phase, the Moon remains in the sky most of the night.</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723884">
                <a:tc>
                  <a:txBody>
                    <a:bodyPr/>
                    <a:lstStyle/>
                    <a:p>
                      <a:pPr algn="l"/>
                      <a:r>
                        <a:rPr lang="en-US" sz="1400" b="1" dirty="0">
                          <a:solidFill>
                            <a:srgbClr val="000000"/>
                          </a:solidFill>
                          <a:effectLst/>
                          <a:latin typeface="Verdana, Arial, Helvetica, sans-serif"/>
                        </a:rPr>
                        <a:t>Full Moon</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When we can observe the entire face of the moon, we call it a Full Moon. A full moon will rise just as the evening begins, and will set about the time morning is ushered in. </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1025098">
                <a:tc>
                  <a:txBody>
                    <a:bodyPr/>
                    <a:lstStyle/>
                    <a:p>
                      <a:pPr algn="l"/>
                      <a:r>
                        <a:rPr lang="en-US" sz="1400" b="1" dirty="0">
                          <a:solidFill>
                            <a:srgbClr val="000000"/>
                          </a:solidFill>
                          <a:effectLst/>
                          <a:latin typeface="Verdana, Arial, Helvetica, sans-serif"/>
                        </a:rPr>
                        <a:t>Waning </a:t>
                      </a:r>
                      <a:r>
                        <a:rPr lang="en-US" sz="1400" b="1" dirty="0" smtClean="0">
                          <a:solidFill>
                            <a:srgbClr val="000000"/>
                          </a:solidFill>
                          <a:effectLst/>
                          <a:latin typeface="Verdana, Arial, Helvetica, sans-serif"/>
                        </a:rPr>
                        <a:t> (Old) Gibbous</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Like the Waxing Gibbous Moon, during this phase, we can see all but a sliver of the Moon. The difference is that instead of seeing more of the Moon each night, we begin to see less and less of the Moon each night. This is what the word "waning" means. </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422668">
                <a:tc>
                  <a:txBody>
                    <a:bodyPr/>
                    <a:lstStyle/>
                    <a:p>
                      <a:pPr algn="l"/>
                      <a:r>
                        <a:rPr lang="en-US" sz="1400" b="1" dirty="0">
                          <a:solidFill>
                            <a:srgbClr val="000000"/>
                          </a:solidFill>
                          <a:effectLst/>
                          <a:latin typeface="Verdana, Arial, Helvetica, sans-serif"/>
                        </a:rPr>
                        <a:t>Last Quarter</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During a Last Quarter Moon we can see exactly 1/2 of the Moon's lighted surface. </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r h="824288">
                <a:tc>
                  <a:txBody>
                    <a:bodyPr/>
                    <a:lstStyle/>
                    <a:p>
                      <a:pPr algn="l"/>
                      <a:r>
                        <a:rPr lang="en-US" sz="1400" b="1" dirty="0">
                          <a:solidFill>
                            <a:srgbClr val="000000"/>
                          </a:solidFill>
                          <a:effectLst/>
                          <a:latin typeface="Verdana, Arial, Helvetica, sans-serif"/>
                        </a:rPr>
                        <a:t>Waning Crescent</a:t>
                      </a:r>
                      <a:endParaRPr lang="en-US" sz="1400" b="1" dirty="0">
                        <a:solidFill>
                          <a:srgbClr val="000000"/>
                        </a:solidFill>
                        <a:effectLst/>
                        <a:latin typeface="Verdana"/>
                      </a:endParaRPr>
                    </a:p>
                  </a:txBody>
                  <a:tcPr marL="15974" marR="15974" marT="7987" marB="7987">
                    <a:lnL>
                      <a:noFill/>
                    </a:lnL>
                    <a:lnR>
                      <a:noFill/>
                    </a:lnR>
                    <a:lnT>
                      <a:noFill/>
                    </a:lnT>
                    <a:lnB>
                      <a:noFill/>
                    </a:lnB>
                  </a:tcPr>
                </a:tc>
                <a:tc>
                  <a:txBody>
                    <a:bodyPr/>
                    <a:lstStyle/>
                    <a:p>
                      <a:pPr algn="l"/>
                      <a:r>
                        <a:rPr lang="en-US" sz="1400" dirty="0">
                          <a:solidFill>
                            <a:srgbClr val="000000"/>
                          </a:solidFill>
                          <a:effectLst/>
                          <a:latin typeface="Verdana, Arial, Helvetica, sans-serif"/>
                        </a:rPr>
                        <a:t>Finally, during a Waning Crescent Moon, observers on Earth can only see a small sliver of the Moon, and only just before morning. Each night less of the Moon is visible for less time.</a:t>
                      </a:r>
                      <a:br>
                        <a:rPr lang="en-US" sz="1400" dirty="0">
                          <a:solidFill>
                            <a:srgbClr val="000000"/>
                          </a:solidFill>
                          <a:effectLst/>
                          <a:latin typeface="Verdana, Arial, Helvetica, sans-serif"/>
                        </a:rPr>
                      </a:br>
                      <a:endParaRPr lang="en-US" sz="1400" dirty="0"/>
                    </a:p>
                  </a:txBody>
                  <a:tcPr marL="15974" marR="15974" marT="7987" marB="7987" anchor="ctr">
                    <a:lnL>
                      <a:noFill/>
                    </a:lnL>
                    <a:lnR>
                      <a:noFill/>
                    </a:lnR>
                    <a:lnT>
                      <a:noFill/>
                    </a:lnT>
                    <a:lnB>
                      <a:noFill/>
                    </a:lnB>
                  </a:tcPr>
                </a:tc>
              </a:tr>
            </a:tbl>
          </a:graphicData>
        </a:graphic>
      </p:graphicFrame>
    </p:spTree>
    <p:extLst>
      <p:ext uri="{BB962C8B-B14F-4D97-AF65-F5344CB8AC3E}">
        <p14:creationId xmlns:p14="http://schemas.microsoft.com/office/powerpoint/2010/main" val="13536309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468</TotalTime>
  <Words>831</Words>
  <Application>Microsoft Macintosh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Sun-Earth-Moon</vt:lpstr>
      <vt:lpstr>Gravitational Forces</vt:lpstr>
      <vt:lpstr>Example 1</vt:lpstr>
      <vt:lpstr>Test Yourself</vt:lpstr>
      <vt:lpstr>DAY and NIGHT</vt:lpstr>
      <vt:lpstr>PowerPoint Presentation</vt:lpstr>
      <vt:lpstr>SEASONS</vt:lpstr>
      <vt:lpstr>Moon Phases</vt:lpstr>
      <vt:lpstr>PowerPoint Presentation</vt:lpstr>
      <vt:lpstr>Eclipses</vt:lpstr>
      <vt:lpstr>Tides</vt:lpstr>
      <vt:lpstr>PowerPoint Presentation</vt:lpstr>
      <vt:lpstr>Love Yourself</vt:lpstr>
    </vt:vector>
  </TitlesOfParts>
  <Company>Asus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Existence of the Universe</dc:title>
  <dc:creator>Preinstall Customer</dc:creator>
  <cp:lastModifiedBy>Alonzo Passion</cp:lastModifiedBy>
  <cp:revision>23</cp:revision>
  <dcterms:created xsi:type="dcterms:W3CDTF">2016-01-27T06:08:37Z</dcterms:created>
  <dcterms:modified xsi:type="dcterms:W3CDTF">2021-09-15T03:48:12Z</dcterms:modified>
</cp:coreProperties>
</file>