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5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6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8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7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DCFA-4F7C-4E5D-A3A0-237BEEE31E0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3DF0-9A47-4E71-A505-390D00A6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4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Thermal Equilibrium and </a:t>
            </a:r>
            <a:br>
              <a:rPr lang="en-US" dirty="0" smtClean="0"/>
            </a:br>
            <a:r>
              <a:rPr lang="en-US" dirty="0" smtClean="0"/>
              <a:t>Heat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Equilibrium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8229600" cy="2746629"/>
          </a:xfrm>
        </p:spPr>
      </p:pic>
      <p:sp>
        <p:nvSpPr>
          <p:cNvPr id="5" name="TextBox 4"/>
          <p:cNvSpPr txBox="1"/>
          <p:nvPr/>
        </p:nvSpPr>
        <p:spPr>
          <a:xfrm>
            <a:off x="2195736" y="198884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</a:t>
            </a:r>
            <a:r>
              <a:rPr lang="en-US" dirty="0" smtClean="0"/>
              <a:t> </a:t>
            </a:r>
            <a:r>
              <a:rPr lang="en-US" sz="1800" dirty="0" smtClean="0"/>
              <a:t>heat lost </a:t>
            </a:r>
            <a:r>
              <a:rPr lang="en-US" dirty="0" smtClean="0"/>
              <a:t>= </a:t>
            </a:r>
            <a:r>
              <a:rPr lang="en-US" b="1" dirty="0" smtClean="0"/>
              <a:t>Q</a:t>
            </a:r>
            <a:r>
              <a:rPr lang="en-US" dirty="0" smtClean="0"/>
              <a:t> </a:t>
            </a:r>
            <a:r>
              <a:rPr lang="en-US" sz="1800" dirty="0" smtClean="0"/>
              <a:t>heat gained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n-US" sz="1600" dirty="0" smtClean="0"/>
              <a:t>20 g of steel with the temperature of 90°C is dropped into 0.25 kg of water with the temperature of 24 °C. What is the temperature when the steel and water reach thermal equilibrium?</a:t>
            </a:r>
          </a:p>
          <a:p>
            <a:pPr lvl="1"/>
            <a:r>
              <a:rPr lang="en-US" sz="1600" dirty="0" smtClean="0"/>
              <a:t>Specific heat capacity of water = 4,200 J/kg °C</a:t>
            </a:r>
          </a:p>
          <a:p>
            <a:pPr lvl="1"/>
            <a:r>
              <a:rPr lang="en-US" sz="1600" dirty="0" smtClean="0"/>
              <a:t>Specific heat capacity of steel = 450 J/Kg °C</a:t>
            </a:r>
          </a:p>
          <a:p>
            <a:r>
              <a:rPr lang="en-US" sz="1600" dirty="0" smtClean="0"/>
              <a:t>Solution: </a:t>
            </a:r>
          </a:p>
          <a:p>
            <a:pPr marL="0" indent="0">
              <a:buNone/>
            </a:pPr>
            <a:r>
              <a:rPr lang="en-US" sz="2800" b="1" i="1" dirty="0" err="1"/>
              <a:t>m</a:t>
            </a:r>
            <a:r>
              <a:rPr lang="en-US" sz="1600" dirty="0" err="1" smtClean="0"/>
              <a:t>stell</a:t>
            </a:r>
            <a:r>
              <a:rPr lang="en-US" sz="1600" dirty="0" smtClean="0"/>
              <a:t> = 0.02 kg                     </a:t>
            </a:r>
            <a:r>
              <a:rPr lang="en-US" sz="2800" b="1" i="1" dirty="0" err="1" smtClean="0"/>
              <a:t>c</a:t>
            </a:r>
            <a:r>
              <a:rPr lang="en-US" sz="1600" dirty="0" err="1" smtClean="0"/>
              <a:t>stell</a:t>
            </a:r>
            <a:r>
              <a:rPr lang="en-US" sz="1600" dirty="0" smtClean="0"/>
              <a:t> – 450 J/kg °C</a:t>
            </a:r>
          </a:p>
          <a:p>
            <a:pPr marL="0" indent="0">
              <a:buNone/>
            </a:pPr>
            <a:r>
              <a:rPr lang="en-US" sz="2800" b="1" i="1" dirty="0" err="1"/>
              <a:t>m</a:t>
            </a:r>
            <a:r>
              <a:rPr lang="en-US" sz="1600" dirty="0" err="1" smtClean="0"/>
              <a:t>water</a:t>
            </a:r>
            <a:r>
              <a:rPr lang="en-US" sz="1600" dirty="0" smtClean="0"/>
              <a:t> = 0.25 kg                  </a:t>
            </a:r>
            <a:r>
              <a:rPr lang="en-US" sz="2800" b="1" i="1" dirty="0" err="1" smtClean="0"/>
              <a:t>c</a:t>
            </a:r>
            <a:r>
              <a:rPr lang="en-US" sz="1600" dirty="0" err="1" smtClean="0"/>
              <a:t>water</a:t>
            </a:r>
            <a:r>
              <a:rPr lang="en-US" sz="1600" dirty="0" smtClean="0"/>
              <a:t> = 4,200 J/kg °C</a:t>
            </a:r>
          </a:p>
          <a:p>
            <a:r>
              <a:rPr lang="en-US" dirty="0" smtClean="0"/>
              <a:t>Solution:</a:t>
            </a:r>
          </a:p>
          <a:p>
            <a:pPr marL="457200" lvl="1" indent="0" algn="ctr">
              <a:buNone/>
            </a:pPr>
            <a:r>
              <a:rPr lang="en-US" b="1" i="1" dirty="0" smtClean="0"/>
              <a:t>  Q</a:t>
            </a:r>
            <a:r>
              <a:rPr lang="en-US" dirty="0" smtClean="0"/>
              <a:t> </a:t>
            </a:r>
            <a:r>
              <a:rPr lang="en-US" sz="1800" dirty="0" smtClean="0"/>
              <a:t>lost by steel </a:t>
            </a:r>
            <a:r>
              <a:rPr lang="en-US" dirty="0" smtClean="0"/>
              <a:t>= </a:t>
            </a:r>
            <a:r>
              <a:rPr lang="en-US" b="1" i="1" dirty="0" smtClean="0"/>
              <a:t>Q</a:t>
            </a:r>
            <a:r>
              <a:rPr lang="en-US" dirty="0" smtClean="0"/>
              <a:t> </a:t>
            </a:r>
            <a:r>
              <a:rPr lang="en-US" sz="2000" dirty="0" smtClean="0"/>
              <a:t>gain by water</a:t>
            </a:r>
          </a:p>
          <a:p>
            <a:pPr marL="457200" lvl="1" indent="0" algn="ctr">
              <a:buNone/>
            </a:pPr>
            <a:r>
              <a:rPr lang="en-US" sz="2000" dirty="0" smtClean="0"/>
              <a:t>0.02 x 450 x (90 –y ) = 0.25 x 4,200 x (y – 24)</a:t>
            </a:r>
          </a:p>
          <a:p>
            <a:pPr marL="457200" lvl="1" indent="0" algn="ctr">
              <a:buNone/>
            </a:pPr>
            <a:r>
              <a:rPr lang="en-US" sz="2000" dirty="0" smtClean="0"/>
              <a:t>    9 x (90-y) = 1050 x (y-24)</a:t>
            </a:r>
          </a:p>
          <a:p>
            <a:pPr marL="457200" lvl="1" indent="0" algn="ctr">
              <a:buNone/>
            </a:pPr>
            <a:r>
              <a:rPr lang="en-US" sz="2000" dirty="0" smtClean="0"/>
              <a:t>             810-9y = 1050 y – 25,200</a:t>
            </a:r>
          </a:p>
          <a:p>
            <a:pPr marL="457200" lvl="1" indent="0" algn="ctr">
              <a:buNone/>
            </a:pPr>
            <a:r>
              <a:rPr lang="en-US" sz="2000" dirty="0" smtClean="0"/>
              <a:t>25,200 + 810 = 1050 y + 9y</a:t>
            </a:r>
          </a:p>
          <a:p>
            <a:pPr marL="457200" lvl="1" indent="0" algn="ctr">
              <a:buNone/>
            </a:pPr>
            <a:r>
              <a:rPr lang="en-US" sz="2000" dirty="0" smtClean="0"/>
              <a:t>26,010 = 1059 y</a:t>
            </a:r>
          </a:p>
          <a:p>
            <a:pPr marL="457200" lvl="1" indent="0" algn="ctr">
              <a:buNone/>
            </a:pPr>
            <a:r>
              <a:rPr lang="en-US" sz="2000" dirty="0" smtClean="0"/>
              <a:t>                     y = 26,010/1059</a:t>
            </a:r>
          </a:p>
          <a:p>
            <a:pPr marL="457200" lvl="1" indent="0" algn="ctr">
              <a:buNone/>
            </a:pPr>
            <a:r>
              <a:rPr lang="en-US" sz="2000" dirty="0" smtClean="0"/>
              <a:t>             </a:t>
            </a:r>
            <a:r>
              <a:rPr lang="en-US" sz="2000" b="1" dirty="0" smtClean="0"/>
              <a:t>y = 24.56 °C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05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Heat 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96751"/>
            <a:ext cx="4065366" cy="5269919"/>
          </a:xfrm>
        </p:spPr>
      </p:pic>
    </p:spTree>
    <p:extLst>
      <p:ext uri="{BB962C8B-B14F-4D97-AF65-F5344CB8AC3E}">
        <p14:creationId xmlns:p14="http://schemas.microsoft.com/office/powerpoint/2010/main" val="353848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Heat 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947" y="1600200"/>
            <a:ext cx="6212106" cy="4525963"/>
          </a:xfrm>
        </p:spPr>
      </p:pic>
    </p:spTree>
    <p:extLst>
      <p:ext uri="{BB962C8B-B14F-4D97-AF65-F5344CB8AC3E}">
        <p14:creationId xmlns:p14="http://schemas.microsoft.com/office/powerpoint/2010/main" val="83035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/>
              <a:t>T</a:t>
            </a:r>
            <a:r>
              <a:rPr lang="en-US" dirty="0" smtClean="0"/>
              <a:t>extbook page 152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8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Thermal Equilibrium and  Heat Flow</vt:lpstr>
      <vt:lpstr>Thermal Equilibrium</vt:lpstr>
      <vt:lpstr>Example 5</vt:lpstr>
      <vt:lpstr>Heat Flow</vt:lpstr>
      <vt:lpstr>Benefits of Heat Flow</vt:lpstr>
      <vt:lpstr>Test Yourself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Equilibrium and  Heat Flow</dc:title>
  <dc:creator>ASUS</dc:creator>
  <cp:lastModifiedBy>ASUS</cp:lastModifiedBy>
  <cp:revision>7</cp:revision>
  <dcterms:created xsi:type="dcterms:W3CDTF">2018-12-11T05:03:48Z</dcterms:created>
  <dcterms:modified xsi:type="dcterms:W3CDTF">2018-12-11T05:55:46Z</dcterms:modified>
</cp:coreProperties>
</file>