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09" r:id="rId6"/>
    <p:sldId id="311" r:id="rId7"/>
    <p:sldId id="310" r:id="rId8"/>
    <p:sldId id="313" r:id="rId9"/>
    <p:sldId id="3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waves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Transverse &amp; Longitudinal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are waves?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E09535-4DC0-4B4B-B707-BDBD919CD6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36815" y="1943100"/>
            <a:ext cx="5388385" cy="3586643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FF0005-D31C-4D7A-802B-90D06DA20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191000" cy="3749040"/>
          </a:xfrm>
        </p:spPr>
        <p:txBody>
          <a:bodyPr/>
          <a:lstStyle/>
          <a:p>
            <a:r>
              <a:rPr lang="en-US" dirty="0"/>
              <a:t>Wave is a travelling disturbance from a vibrating  or oscillating source. </a:t>
            </a:r>
          </a:p>
          <a:p>
            <a:endParaRPr lang="en-US" dirty="0"/>
          </a:p>
          <a:p>
            <a:r>
              <a:rPr lang="en-US" dirty="0"/>
              <a:t>As it travels, it carries energy along with it in the direction of its propagation.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377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C51-E56D-48A1-9BCA-C441E14D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 waves can be group into two types: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7BD2E-6C3E-4621-A6BF-8001A09DB0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Transverse wave </a:t>
            </a:r>
            <a:r>
              <a:rPr lang="en-US" dirty="0"/>
              <a:t>has vibrations in a direction perpendicular to the direction of the wave.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Longitudinal </a:t>
            </a:r>
            <a:r>
              <a:rPr lang="en-US" dirty="0"/>
              <a:t>wave has vibrations in a direction parallel to the direction of the wave.</a:t>
            </a:r>
          </a:p>
          <a:p>
            <a:endParaRPr lang="th-TH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0C14FC-3592-4F09-A6EC-5291098F61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30241" y="1943099"/>
            <a:ext cx="5349878" cy="3774914"/>
          </a:xfrm>
        </p:spPr>
      </p:pic>
    </p:spTree>
    <p:extLst>
      <p:ext uri="{BB962C8B-B14F-4D97-AF65-F5344CB8AC3E}">
        <p14:creationId xmlns:p14="http://schemas.microsoft.com/office/powerpoint/2010/main" val="341497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CE59-95C7-4E52-888E-08EEB8BD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Transverse and Longitudinal Waves</a:t>
            </a:r>
            <a:endParaRPr lang="th-TH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30F1FB-0F59-4EC6-ADAE-70328DF74F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63091" y="1904999"/>
            <a:ext cx="8628578" cy="3400425"/>
          </a:xfrm>
        </p:spPr>
      </p:pic>
    </p:spTree>
    <p:extLst>
      <p:ext uri="{BB962C8B-B14F-4D97-AF65-F5344CB8AC3E}">
        <p14:creationId xmlns:p14="http://schemas.microsoft.com/office/powerpoint/2010/main" val="6986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DB6EBD2-1860-456D-9740-2C49731BEB41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76191663"/>
              </p:ext>
            </p:extLst>
          </p:nvPr>
        </p:nvGraphicFramePr>
        <p:xfrm>
          <a:off x="495299" y="457199"/>
          <a:ext cx="11325226" cy="5953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613">
                  <a:extLst>
                    <a:ext uri="{9D8B030D-6E8A-4147-A177-3AD203B41FA5}">
                      <a16:colId xmlns:a16="http://schemas.microsoft.com/office/drawing/2014/main" val="211901368"/>
                    </a:ext>
                  </a:extLst>
                </a:gridCol>
                <a:gridCol w="5662613">
                  <a:extLst>
                    <a:ext uri="{9D8B030D-6E8A-4147-A177-3AD203B41FA5}">
                      <a16:colId xmlns:a16="http://schemas.microsoft.com/office/drawing/2014/main" val="4292279399"/>
                    </a:ext>
                  </a:extLst>
                </a:gridCol>
              </a:tblGrid>
              <a:tr h="576370">
                <a:tc>
                  <a:txBody>
                    <a:bodyPr/>
                    <a:lstStyle/>
                    <a:p>
                      <a:r>
                        <a:rPr lang="en-US" dirty="0"/>
                        <a:t>Transverse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Longitudinal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24116"/>
                  </a:ext>
                </a:extLst>
              </a:tr>
              <a:tr h="619919">
                <a:tc>
                  <a:txBody>
                    <a:bodyPr/>
                    <a:lstStyle/>
                    <a:p>
                      <a:r>
                        <a:rPr lang="en-US" dirty="0"/>
                        <a:t>1. Consist of crests and troughs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Consist of compressions and rarefactions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165142"/>
                  </a:ext>
                </a:extLst>
              </a:tr>
              <a:tr h="650410">
                <a:tc>
                  <a:txBody>
                    <a:bodyPr/>
                    <a:lstStyle/>
                    <a:p>
                      <a:r>
                        <a:rPr lang="en-US" dirty="0"/>
                        <a:t>2. No pressure variations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Pressure variations throughout the medium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33953"/>
                  </a:ext>
                </a:extLst>
              </a:tr>
              <a:tr h="998843">
                <a:tc>
                  <a:txBody>
                    <a:bodyPr/>
                    <a:lstStyle/>
                    <a:p>
                      <a:r>
                        <a:rPr lang="en-US" dirty="0"/>
                        <a:t>3. Particles of the medium vibrate at right angles to the direction of wave propagation.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Particles of the medium vibrate parallel to the direction of the wave propagation.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821029"/>
                  </a:ext>
                </a:extLst>
              </a:tr>
              <a:tr h="576370">
                <a:tc>
                  <a:txBody>
                    <a:bodyPr/>
                    <a:lstStyle/>
                    <a:p>
                      <a:r>
                        <a:rPr lang="en-US" dirty="0"/>
                        <a:t>Ex. Light wave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Sound wave 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15425"/>
                  </a:ext>
                </a:extLst>
              </a:tr>
              <a:tr h="25312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291458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CEB4C16-91D9-45D5-9798-01225E9D0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4" y="4014787"/>
            <a:ext cx="5269231" cy="21955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F27524-4C2C-40C1-9298-71A83421AF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222" b="18333"/>
          <a:stretch/>
        </p:blipFill>
        <p:spPr>
          <a:xfrm>
            <a:off x="6465571" y="4014788"/>
            <a:ext cx="4924513" cy="21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6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39B4-DB2C-498D-B206-DCD4F8AE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Transverse Wave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8952-2E3D-496F-9585-FF5D011DEF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Crests</a:t>
            </a:r>
            <a:r>
              <a:rPr lang="en-US" dirty="0"/>
              <a:t> and </a:t>
            </a:r>
            <a:r>
              <a:rPr lang="en-US" b="1" dirty="0"/>
              <a:t>Troughs</a:t>
            </a:r>
            <a:r>
              <a:rPr lang="en-US" dirty="0"/>
              <a:t> are the highest and lowest points for a transverse wave.</a:t>
            </a:r>
          </a:p>
          <a:p>
            <a:r>
              <a:rPr lang="en-US" b="1" dirty="0"/>
              <a:t>Amplitude</a:t>
            </a:r>
            <a:r>
              <a:rPr lang="en-US" dirty="0"/>
              <a:t> or </a:t>
            </a:r>
            <a:r>
              <a:rPr lang="en-US" b="1" i="1" dirty="0"/>
              <a:t>a</a:t>
            </a:r>
            <a:r>
              <a:rPr lang="en-US" i="1" dirty="0"/>
              <a:t>, </a:t>
            </a:r>
            <a:r>
              <a:rPr lang="en-US" dirty="0"/>
              <a:t>is the maximum displacement of the point from its resting position.</a:t>
            </a:r>
          </a:p>
          <a:p>
            <a:r>
              <a:rPr lang="en-US" b="1" dirty="0"/>
              <a:t>Wavelength</a:t>
            </a:r>
            <a:r>
              <a:rPr lang="en-US" dirty="0"/>
              <a:t> or </a:t>
            </a:r>
            <a:r>
              <a:rPr lang="el-GR" b="1" dirty="0"/>
              <a:t>λ</a:t>
            </a:r>
            <a:r>
              <a:rPr lang="en-US" b="1" dirty="0"/>
              <a:t>, </a:t>
            </a:r>
            <a:r>
              <a:rPr lang="en-US" dirty="0"/>
              <a:t>is the distance between two successive equivalent points on the wave. </a:t>
            </a:r>
          </a:p>
          <a:p>
            <a:r>
              <a:rPr lang="en-US" dirty="0"/>
              <a:t>Frequency or </a:t>
            </a:r>
            <a:r>
              <a:rPr lang="en-US" b="1" i="1" dirty="0"/>
              <a:t>f, </a:t>
            </a:r>
            <a:r>
              <a:rPr lang="en-US" dirty="0"/>
              <a:t>is the number of complete waves produced per second.</a:t>
            </a:r>
          </a:p>
          <a:p>
            <a:r>
              <a:rPr lang="en-US" dirty="0"/>
              <a:t>Period or </a:t>
            </a:r>
            <a:r>
              <a:rPr lang="en-US" b="1" i="1" dirty="0"/>
              <a:t>T</a:t>
            </a:r>
            <a:r>
              <a:rPr lang="en-US" dirty="0"/>
              <a:t>, is the time taken to produce a complete wave. </a:t>
            </a:r>
          </a:p>
          <a:p>
            <a:r>
              <a:rPr lang="en-US" b="1" i="1" dirty="0"/>
              <a:t>f = 1/T</a:t>
            </a:r>
            <a:endParaRPr lang="th-TH" b="1" i="1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4AD7809-CBEC-459E-B6A4-8FC0D84692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5058" y="2171700"/>
            <a:ext cx="5000142" cy="2920004"/>
          </a:xfrm>
        </p:spPr>
      </p:pic>
    </p:spTree>
    <p:extLst>
      <p:ext uri="{BB962C8B-B14F-4D97-AF65-F5344CB8AC3E}">
        <p14:creationId xmlns:p14="http://schemas.microsoft.com/office/powerpoint/2010/main" val="80258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{FE5B18BD-B108-4A2A-9750-21BB4AC9BC54}tf78829772</Template>
  <TotalTime>188</TotalTime>
  <Words>222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Garamond</vt:lpstr>
      <vt:lpstr>Sagona Book</vt:lpstr>
      <vt:lpstr>Sagona ExtraLight</vt:lpstr>
      <vt:lpstr>SavonVTI</vt:lpstr>
      <vt:lpstr>waves</vt:lpstr>
      <vt:lpstr>What are waves?</vt:lpstr>
      <vt:lpstr>All waves can be group into two types:</vt:lpstr>
      <vt:lpstr>Transverse and Longitudinal Waves</vt:lpstr>
      <vt:lpstr>PowerPoint Presentation</vt:lpstr>
      <vt:lpstr>Transverse Wave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Alon A</dc:creator>
  <cp:lastModifiedBy>Alon A</cp:lastModifiedBy>
  <cp:revision>3</cp:revision>
  <dcterms:created xsi:type="dcterms:W3CDTF">2020-08-07T01:04:30Z</dcterms:created>
  <dcterms:modified xsi:type="dcterms:W3CDTF">2020-08-07T04:12:57Z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